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 id="2147483674" r:id="rId2"/>
  </p:sldMasterIdLst>
  <p:notesMasterIdLst>
    <p:notesMasterId r:id="rId59"/>
  </p:notesMasterIdLst>
  <p:sldIdLst>
    <p:sldId id="334" r:id="rId3"/>
    <p:sldId id="439" r:id="rId4"/>
    <p:sldId id="435" r:id="rId5"/>
    <p:sldId id="436" r:id="rId6"/>
    <p:sldId id="437" r:id="rId7"/>
    <p:sldId id="417" r:id="rId8"/>
    <p:sldId id="418" r:id="rId9"/>
    <p:sldId id="419" r:id="rId10"/>
    <p:sldId id="420" r:id="rId11"/>
    <p:sldId id="335" r:id="rId12"/>
    <p:sldId id="421" r:id="rId13"/>
    <p:sldId id="422" r:id="rId14"/>
    <p:sldId id="423" r:id="rId15"/>
    <p:sldId id="424" r:id="rId16"/>
    <p:sldId id="336" r:id="rId17"/>
    <p:sldId id="337" r:id="rId18"/>
    <p:sldId id="425" r:id="rId19"/>
    <p:sldId id="338" r:id="rId20"/>
    <p:sldId id="426" r:id="rId21"/>
    <p:sldId id="382" r:id="rId22"/>
    <p:sldId id="383" r:id="rId23"/>
    <p:sldId id="427" r:id="rId24"/>
    <p:sldId id="428" r:id="rId25"/>
    <p:sldId id="384" r:id="rId26"/>
    <p:sldId id="385" r:id="rId27"/>
    <p:sldId id="389" r:id="rId28"/>
    <p:sldId id="445" r:id="rId29"/>
    <p:sldId id="390" r:id="rId30"/>
    <p:sldId id="391" r:id="rId31"/>
    <p:sldId id="392" r:id="rId32"/>
    <p:sldId id="446" r:id="rId33"/>
    <p:sldId id="447" r:id="rId34"/>
    <p:sldId id="429" r:id="rId35"/>
    <p:sldId id="448" r:id="rId36"/>
    <p:sldId id="430" r:id="rId37"/>
    <p:sldId id="431" r:id="rId38"/>
    <p:sldId id="387" r:id="rId39"/>
    <p:sldId id="352" r:id="rId40"/>
    <p:sldId id="432" r:id="rId41"/>
    <p:sldId id="449" r:id="rId42"/>
    <p:sldId id="450" r:id="rId43"/>
    <p:sldId id="394" r:id="rId44"/>
    <p:sldId id="396" r:id="rId45"/>
    <p:sldId id="433" r:id="rId46"/>
    <p:sldId id="434" r:id="rId47"/>
    <p:sldId id="363" r:id="rId48"/>
    <p:sldId id="451" r:id="rId49"/>
    <p:sldId id="452" r:id="rId50"/>
    <p:sldId id="453" r:id="rId51"/>
    <p:sldId id="454" r:id="rId52"/>
    <p:sldId id="455" r:id="rId53"/>
    <p:sldId id="456" r:id="rId54"/>
    <p:sldId id="457" r:id="rId55"/>
    <p:sldId id="458" r:id="rId56"/>
    <p:sldId id="444" r:id="rId57"/>
    <p:sldId id="438" r:id="rId5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FFFF66"/>
    <a:srgbClr val="CC0099"/>
    <a:srgbClr val="000066"/>
    <a:srgbClr val="F7C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598" autoAdjust="0"/>
  </p:normalViewPr>
  <p:slideViewPr>
    <p:cSldViewPr snapToGrid="0">
      <p:cViewPr varScale="1">
        <p:scale>
          <a:sx n="67" d="100"/>
          <a:sy n="67" d="100"/>
        </p:scale>
        <p:origin x="1254"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pitchFamily="34"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endParaRPr lang="en-US"/>
          </a:p>
        </p:txBody>
      </p:sp>
      <p:sp>
        <p:nvSpPr>
          <p:cNvPr id="757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pitchFamily="34"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5F7F5E1-F653-4673-A1E8-829F296A60D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42B9374B-7CED-4EDE-930B-9FCB074F0D17}" type="slidenum">
              <a:rPr lang="en-US" smtClean="0"/>
              <a:pPr/>
              <a:t>1</a:t>
            </a:fld>
            <a:endParaRPr lang="en-US"/>
          </a:p>
        </p:txBody>
      </p:sp>
      <p:sp>
        <p:nvSpPr>
          <p:cNvPr id="7680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eaLnBrk="1" hangingPunct="1"/>
            <a:fld id="{E7101336-E1E2-47AC-807F-DEE50781F120}" type="slidenum">
              <a:rPr lang="en-US" sz="1200"/>
              <a:pPr algn="r" eaLnBrk="1" hangingPunct="1"/>
              <a:t>1</a:t>
            </a:fld>
            <a:endParaRPr lang="en-US" sz="1200"/>
          </a:p>
        </p:txBody>
      </p:sp>
      <p:sp>
        <p:nvSpPr>
          <p:cNvPr id="76804" name="Text Box 2"/>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p:spPr>
        <p:txBody>
          <a:bodyPr wrap="none" anchor="ctr"/>
          <a:lstStyle/>
          <a:p>
            <a:pPr algn="ctr" eaLnBrk="1" hangingPunct="1"/>
            <a:endParaRPr lang="sr-Latn-CS"/>
          </a:p>
        </p:txBody>
      </p:sp>
      <p:sp>
        <p:nvSpPr>
          <p:cNvPr id="76805" name="Text Box 3"/>
          <p:cNvSpPr>
            <a:spLocks noGrp="1" noChangeArrowheads="1"/>
          </p:cNvSpPr>
          <p:nvPr>
            <p:ph type="body"/>
          </p:nvPr>
        </p:nvSpPr>
        <p:spPr>
          <a:xfrm>
            <a:off x="685800" y="4343400"/>
            <a:ext cx="5486400" cy="244475"/>
          </a:xfrm>
          <a:noFill/>
          <a:ln/>
        </p:spPr>
        <p:txBody>
          <a:bodyPr lIns="90000" tIns="46800" rIns="90000" bIns="46800">
            <a:spAutoFit/>
          </a:bodyPr>
          <a:lstStyle/>
          <a:p>
            <a:pPr defTabSz="457200" eaLnBrk="1" hangingPunct="1">
              <a:spcBef>
                <a:spcPts val="450"/>
              </a:spcBef>
              <a:buClr>
                <a:srgbClr val="333399"/>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sr-Latn-CS" sz="100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1B673FC-2250-46AD-BA41-9F41552BCE32}" type="slidenum">
              <a:rPr lang="en-US" smtClean="0"/>
              <a:pPr/>
              <a:t>26</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B44DC1B1-01C2-4116-B2A1-3D3902429663}" type="slidenum">
              <a:rPr lang="en-US" smtClean="0"/>
              <a:pPr/>
              <a:t>28</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20A43C3-C825-48D8-A53B-C232624B9A66}" type="slidenum">
              <a:rPr lang="en-US" smtClean="0"/>
              <a:pPr/>
              <a:t>29</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DCBC96D4-3FBC-4796-B095-2ABB56872591}" type="slidenum">
              <a:rPr lang="en-US" smtClean="0"/>
              <a:pPr/>
              <a:t>30</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6E1CDCE2-0113-4603-8AF9-8BACDA5DB9D3}" type="slidenum">
              <a:rPr lang="en-US" smtClean="0"/>
              <a:pPr/>
              <a:t>37</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48F04393-38B1-459D-8221-C9BE5BE9772F}" type="slidenum">
              <a:rPr lang="en-US" smtClean="0"/>
              <a:pPr/>
              <a:t>38</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36F904A5-8CAE-4B84-87BD-F12FB33D0B75}" type="slidenum">
              <a:rPr lang="en-US" smtClean="0"/>
              <a:pPr/>
              <a:t>42</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D26B41A5-CB70-448D-B531-C2B2A893E2F7}" type="slidenum">
              <a:rPr lang="en-US" smtClean="0"/>
              <a:pPr/>
              <a:t>43</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A5C38BB1-AA87-496F-BB9A-3CDD5A78D6D5}" type="slidenum">
              <a:rPr lang="en-US" smtClean="0"/>
              <a:pPr/>
              <a:t>46</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sr-Latn-C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C0C6817A-C53E-400C-8896-B9196A4E69C8}" type="slidenum">
              <a:rPr lang="en-US" smtClean="0"/>
              <a:pPr/>
              <a:t>10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36745A85-9DF0-4FC2-8EA7-D8D977EEAE29}" type="slidenum">
              <a:rPr lang="en-US" smtClean="0"/>
              <a:pPr/>
              <a:t>15</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2A49E79-5F8D-4D84-B0D8-9A5CDF9D1C3E}" type="slidenum">
              <a:rPr lang="en-US" smtClean="0"/>
              <a:pPr/>
              <a:t>16</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81C9699D-1DC3-4B3F-AC1E-8A73312260A3}" type="slidenum">
              <a:rPr lang="en-US" smtClean="0"/>
              <a:pPr/>
              <a:t>18</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5790BF1-A87F-4275-A402-A9C24EEDDD4B}" type="slidenum">
              <a:rPr lang="en-US" smtClean="0"/>
              <a:pPr/>
              <a:t>20</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6EB1A509-8609-4634-A927-2FBBCE497C8E}" type="slidenum">
              <a:rPr lang="en-US" smtClean="0"/>
              <a:pPr/>
              <a:t>21</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9AE84710-0F5D-4B74-9D74-9D0972D92F9D}" type="slidenum">
              <a:rPr lang="en-US" smtClean="0"/>
              <a:pPr/>
              <a:t>24</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43F89039-805A-49FC-B500-8C286DD5ED26}" type="slidenum">
              <a:rPr lang="en-US" smtClean="0"/>
              <a:pPr/>
              <a:t>25</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sr-Latn-C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bwMode="auto">
          <a:xfrm>
            <a:off x="0" y="1588"/>
            <a:ext cx="9144000" cy="6854825"/>
          </a:xfrm>
          <a:prstGeom prst="rect">
            <a:avLst/>
          </a:prstGeom>
          <a:noFill/>
          <a:ln w="9525">
            <a:noFill/>
            <a:miter lim="800000"/>
            <a:headEnd/>
            <a:tailEnd/>
          </a:ln>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4" name="Oval 3"/>
          <p:cNvSpPr/>
          <p:nvPr/>
        </p:nvSpPr>
        <p:spPr>
          <a:xfrm>
            <a:off x="6573838" y="6253163"/>
            <a:ext cx="287337" cy="3841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6488113" y="6297613"/>
            <a:ext cx="458787" cy="277812"/>
          </a:xfrm>
          <a:prstGeom prst="rect">
            <a:avLst/>
          </a:prstGeom>
        </p:spPr>
        <p:txBody>
          <a:bodyPr>
            <a:spAutoFit/>
          </a:bodyPr>
          <a:lstStyle/>
          <a:p>
            <a:pPr algn="ctr">
              <a:defRPr/>
            </a:pPr>
            <a:fld id="{58597CA5-80F0-4479-A1B6-7C200C0C99C4}" type="slidenum">
              <a:rPr lang="sr-Latn-RS" sz="1200">
                <a:solidFill>
                  <a:srgbClr val="A70431"/>
                </a:solidFill>
              </a:rPr>
              <a:pPr algn="ctr">
                <a:defRPr/>
              </a:pPr>
              <a:t>‹#›</a:t>
            </a:fld>
            <a:endParaRPr lang="en-GB" sz="1200" dirty="0">
              <a:solidFill>
                <a:srgbClr val="A70431"/>
              </a:solidFill>
            </a:endParaRPr>
          </a:p>
        </p:txBody>
      </p:sp>
      <p:sp>
        <p:nvSpPr>
          <p:cNvPr id="6" name="Rectangle 5"/>
          <p:cNvSpPr/>
          <p:nvPr/>
        </p:nvSpPr>
        <p:spPr>
          <a:xfrm>
            <a:off x="628650" y="1063625"/>
            <a:ext cx="7886700" cy="4603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a:solidFill>
                  <a:schemeClr val="bg1"/>
                </a:solidFill>
              </a:ln>
            </a:endParaRPr>
          </a:p>
        </p:txBody>
      </p:sp>
      <p:sp>
        <p:nvSpPr>
          <p:cNvPr id="7" name="Rectangle 6"/>
          <p:cNvSpPr/>
          <p:nvPr/>
        </p:nvSpPr>
        <p:spPr>
          <a:xfrm>
            <a:off x="2693988" y="6467475"/>
            <a:ext cx="3817937" cy="214313"/>
          </a:xfrm>
          <a:prstGeom prst="rect">
            <a:avLst/>
          </a:prstGeom>
        </p:spPr>
        <p:txBody>
          <a:bodyPr wrap="none">
            <a:spAutoFit/>
          </a:bodyPr>
          <a:lstStyle/>
          <a:p>
            <a:pPr eaLnBrk="1" hangingPunct="1">
              <a:defRPr/>
            </a:pPr>
            <a:r>
              <a:rPr lang="en-GB" altLang="sr-Latn-RS" sz="800" dirty="0">
                <a:solidFill>
                  <a:schemeClr val="bg1"/>
                </a:solidFill>
              </a:rPr>
              <a:t>©</a:t>
            </a:r>
            <a:r>
              <a:rPr lang="sr-Latn-CS" altLang="sr-Latn-RS" sz="800" dirty="0">
                <a:solidFill>
                  <a:schemeClr val="bg1"/>
                </a:solidFill>
              </a:rPr>
              <a:t> UNIVERZITET METROPOLITAN,</a:t>
            </a:r>
            <a:r>
              <a:rPr lang="sr-Latn-CS" altLang="sr-Latn-RS" sz="800" dirty="0"/>
              <a:t> </a:t>
            </a:r>
            <a:r>
              <a:rPr lang="sr-Latn-CS" altLang="sr-Latn-RS" sz="800" dirty="0">
                <a:solidFill>
                  <a:schemeClr val="bg1"/>
                </a:solidFill>
              </a:rPr>
              <a:t>Beograd</a:t>
            </a:r>
            <a:r>
              <a:rPr lang="en-GB" altLang="sr-Latn-RS" sz="800" dirty="0">
                <a:solidFill>
                  <a:schemeClr val="bg1"/>
                </a:solidFill>
              </a:rPr>
              <a:t>   </a:t>
            </a:r>
            <a:r>
              <a:rPr lang="sr-Latn-CS" altLang="sr-Latn-RS" sz="800" dirty="0">
                <a:solidFill>
                  <a:schemeClr val="bg1"/>
                </a:solidFill>
              </a:rPr>
              <a:t>/   Kopiranje i umnožavanje nije dozvoljeno</a:t>
            </a:r>
            <a:r>
              <a:rPr lang="en-US" altLang="sr-Latn-RS" sz="800" dirty="0">
                <a:solidFill>
                  <a:schemeClr val="bg1"/>
                </a:solidFill>
              </a:rPr>
              <a:t>.</a:t>
            </a:r>
            <a:endParaRPr lang="en-GB" altLang="sr-Latn-RS" sz="800" dirty="0">
              <a:solidFill>
                <a:schemeClr val="bg1"/>
              </a:solidFill>
            </a:endParaRPr>
          </a:p>
        </p:txBody>
      </p:sp>
      <p:sp>
        <p:nvSpPr>
          <p:cNvPr id="2" name="Title 1"/>
          <p:cNvSpPr>
            <a:spLocks noGrp="1"/>
          </p:cNvSpPr>
          <p:nvPr>
            <p:ph type="title"/>
          </p:nvPr>
        </p:nvSpPr>
        <p:spPr>
          <a:xfrm>
            <a:off x="628650" y="384196"/>
            <a:ext cx="7886700" cy="842359"/>
          </a:xfrm>
          <a:prstGeom prst="rect">
            <a:avLst/>
          </a:prstGeom>
        </p:spPr>
        <p:txBody>
          <a:bodyPr/>
          <a:lstStyle>
            <a:lvl1pPr>
              <a:defRPr>
                <a:solidFill>
                  <a:srgbClr val="A70431"/>
                </a:solidFill>
              </a:defRPr>
            </a:lvl1pPr>
          </a:lstStyle>
          <a:p>
            <a:r>
              <a:rPr lang="en-US"/>
              <a:t>Click to edit Master title style</a:t>
            </a:r>
            <a:endParaRPr lang="sr-Latn-RS" dirty="0"/>
          </a:p>
        </p:txBody>
      </p:sp>
      <p:sp>
        <p:nvSpPr>
          <p:cNvPr id="3" name="Content Placeholder 2"/>
          <p:cNvSpPr>
            <a:spLocks noGrp="1"/>
          </p:cNvSpPr>
          <p:nvPr>
            <p:ph idx="1"/>
          </p:nvPr>
        </p:nvSpPr>
        <p:spPr>
          <a:xfrm>
            <a:off x="628650" y="1403585"/>
            <a:ext cx="7886700" cy="4351338"/>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dirty="0"/>
          </a:p>
        </p:txBody>
      </p:sp>
    </p:spTree>
  </p:cSld>
  <p:clrMapOvr>
    <a:masterClrMapping/>
  </p:clrMapOvr>
  <p:transition>
    <p:wheel spokes="8"/>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1"/>
          <p:cNvSpPr txBox="1">
            <a:spLocks/>
          </p:cNvSpPr>
          <p:nvPr/>
        </p:nvSpPr>
        <p:spPr>
          <a:xfrm>
            <a:off x="628650" y="384175"/>
            <a:ext cx="7886700" cy="842963"/>
          </a:xfrm>
          <a:prstGeom prst="rect">
            <a:avLst/>
          </a:prstGeom>
        </p:spPr>
        <p:txBody>
          <a:bodyPr/>
          <a:lstStyle>
            <a:lvl1pPr algn="l" defTabSz="914400" rtl="0" eaLnBrk="1" latinLnBrk="0" hangingPunct="1">
              <a:lnSpc>
                <a:spcPct val="90000"/>
              </a:lnSpc>
              <a:spcBef>
                <a:spcPct val="0"/>
              </a:spcBef>
              <a:buNone/>
              <a:defRPr sz="4400" kern="1200">
                <a:solidFill>
                  <a:srgbClr val="A70431"/>
                </a:solidFill>
                <a:latin typeface="+mj-lt"/>
                <a:ea typeface="+mj-ea"/>
                <a:cs typeface="+mj-cs"/>
              </a:defRPr>
            </a:lvl1pPr>
          </a:lstStyle>
          <a:p>
            <a:pPr>
              <a:defRPr/>
            </a:pPr>
            <a:r>
              <a:rPr lang="en-US" dirty="0"/>
              <a:t>Click to edit Master title style</a:t>
            </a:r>
            <a:endParaRPr lang="sr-Latn-RS" dirty="0"/>
          </a:p>
        </p:txBody>
      </p:sp>
      <p:sp>
        <p:nvSpPr>
          <p:cNvPr id="4" name="Rectangle 3"/>
          <p:cNvSpPr/>
          <p:nvPr/>
        </p:nvSpPr>
        <p:spPr>
          <a:xfrm>
            <a:off x="628650" y="1063625"/>
            <a:ext cx="7886700" cy="4603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a:solidFill>
                  <a:schemeClr val="bg1"/>
                </a:solidFill>
              </a:ln>
            </a:endParaRPr>
          </a:p>
        </p:txBody>
      </p:sp>
      <p:sp>
        <p:nvSpPr>
          <p:cNvPr id="12" name="Content Placeholder 2"/>
          <p:cNvSpPr>
            <a:spLocks noGrp="1"/>
          </p:cNvSpPr>
          <p:nvPr>
            <p:ph idx="1"/>
          </p:nvPr>
        </p:nvSpPr>
        <p:spPr>
          <a:xfrm>
            <a:off x="628650" y="1403585"/>
            <a:ext cx="7886700" cy="4351338"/>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Title 1"/>
          <p:cNvSpPr txBox="1">
            <a:spLocks/>
          </p:cNvSpPr>
          <p:nvPr/>
        </p:nvSpPr>
        <p:spPr>
          <a:xfrm>
            <a:off x="628650" y="384175"/>
            <a:ext cx="7886700" cy="842963"/>
          </a:xfrm>
          <a:prstGeom prst="rect">
            <a:avLst/>
          </a:prstGeom>
        </p:spPr>
        <p:txBody>
          <a:bodyPr/>
          <a:lstStyle>
            <a:lvl1pPr algn="l" defTabSz="914400" rtl="0" eaLnBrk="1" latinLnBrk="0" hangingPunct="1">
              <a:lnSpc>
                <a:spcPct val="90000"/>
              </a:lnSpc>
              <a:spcBef>
                <a:spcPct val="0"/>
              </a:spcBef>
              <a:buNone/>
              <a:defRPr sz="4400" kern="1200">
                <a:solidFill>
                  <a:srgbClr val="A70431"/>
                </a:solidFill>
                <a:latin typeface="+mj-lt"/>
                <a:ea typeface="+mj-ea"/>
                <a:cs typeface="+mj-cs"/>
              </a:defRPr>
            </a:lvl1pPr>
          </a:lstStyle>
          <a:p>
            <a:pPr>
              <a:defRPr/>
            </a:pPr>
            <a:r>
              <a:rPr lang="en-US" dirty="0"/>
              <a:t>Click to edit Master title style</a:t>
            </a:r>
            <a:endParaRPr lang="sr-Latn-RS" dirty="0"/>
          </a:p>
        </p:txBody>
      </p:sp>
      <p:sp>
        <p:nvSpPr>
          <p:cNvPr id="5" name="Rectangle 4"/>
          <p:cNvSpPr/>
          <p:nvPr/>
        </p:nvSpPr>
        <p:spPr>
          <a:xfrm>
            <a:off x="628650" y="1063625"/>
            <a:ext cx="7886700" cy="4603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a:solidFill>
                  <a:schemeClr val="bg1"/>
                </a:solidFill>
              </a:ln>
            </a:endParaRPr>
          </a:p>
        </p:txBody>
      </p:sp>
      <p:sp>
        <p:nvSpPr>
          <p:cNvPr id="10" name="Content Placeholder 2"/>
          <p:cNvSpPr>
            <a:spLocks noGrp="1"/>
          </p:cNvSpPr>
          <p:nvPr>
            <p:ph idx="1"/>
          </p:nvPr>
        </p:nvSpPr>
        <p:spPr>
          <a:xfrm>
            <a:off x="628650" y="1403585"/>
            <a:ext cx="3532644" cy="4351338"/>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dirty="0"/>
          </a:p>
        </p:txBody>
      </p:sp>
      <p:sp>
        <p:nvSpPr>
          <p:cNvPr id="11" name="Content Placeholder 2"/>
          <p:cNvSpPr>
            <a:spLocks noGrp="1"/>
          </p:cNvSpPr>
          <p:nvPr>
            <p:ph idx="10"/>
          </p:nvPr>
        </p:nvSpPr>
        <p:spPr>
          <a:xfrm>
            <a:off x="4364711" y="1403585"/>
            <a:ext cx="4150639" cy="4351338"/>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Title 1"/>
          <p:cNvSpPr txBox="1">
            <a:spLocks/>
          </p:cNvSpPr>
          <p:nvPr/>
        </p:nvSpPr>
        <p:spPr>
          <a:xfrm>
            <a:off x="628650" y="384175"/>
            <a:ext cx="7886700" cy="842963"/>
          </a:xfrm>
          <a:prstGeom prst="rect">
            <a:avLst/>
          </a:prstGeom>
        </p:spPr>
        <p:txBody>
          <a:bodyPr/>
          <a:lstStyle>
            <a:lvl1pPr algn="l" defTabSz="914400" rtl="0" eaLnBrk="1" latinLnBrk="0" hangingPunct="1">
              <a:lnSpc>
                <a:spcPct val="90000"/>
              </a:lnSpc>
              <a:spcBef>
                <a:spcPct val="0"/>
              </a:spcBef>
              <a:buNone/>
              <a:defRPr sz="4400" kern="1200">
                <a:solidFill>
                  <a:srgbClr val="A70431"/>
                </a:solidFill>
                <a:latin typeface="+mj-lt"/>
                <a:ea typeface="+mj-ea"/>
                <a:cs typeface="+mj-cs"/>
              </a:defRPr>
            </a:lvl1pPr>
          </a:lstStyle>
          <a:p>
            <a:pPr>
              <a:defRPr/>
            </a:pPr>
            <a:r>
              <a:rPr lang="en-US" dirty="0"/>
              <a:t>Click to edit Master title style</a:t>
            </a:r>
            <a:endParaRPr lang="sr-Latn-RS" dirty="0"/>
          </a:p>
        </p:txBody>
      </p:sp>
      <p:sp>
        <p:nvSpPr>
          <p:cNvPr id="7" name="Rectangle 6"/>
          <p:cNvSpPr/>
          <p:nvPr/>
        </p:nvSpPr>
        <p:spPr>
          <a:xfrm>
            <a:off x="628650" y="1063625"/>
            <a:ext cx="7886700" cy="4603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a:solidFill>
                  <a:schemeClr val="bg1"/>
                </a:solidFill>
              </a:ln>
            </a:endParaRPr>
          </a:p>
        </p:txBody>
      </p:sp>
      <p:sp>
        <p:nvSpPr>
          <p:cNvPr id="12" name="Content Placeholder 2"/>
          <p:cNvSpPr>
            <a:spLocks noGrp="1"/>
          </p:cNvSpPr>
          <p:nvPr>
            <p:ph idx="1"/>
          </p:nvPr>
        </p:nvSpPr>
        <p:spPr>
          <a:xfrm>
            <a:off x="628650" y="2364480"/>
            <a:ext cx="3532644" cy="3176164"/>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dirty="0"/>
          </a:p>
        </p:txBody>
      </p:sp>
      <p:sp>
        <p:nvSpPr>
          <p:cNvPr id="13" name="Content Placeholder 2"/>
          <p:cNvSpPr>
            <a:spLocks noGrp="1"/>
          </p:cNvSpPr>
          <p:nvPr>
            <p:ph idx="10"/>
          </p:nvPr>
        </p:nvSpPr>
        <p:spPr>
          <a:xfrm>
            <a:off x="4364711" y="2364480"/>
            <a:ext cx="4150639" cy="3176164"/>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RS" dirty="0"/>
          </a:p>
        </p:txBody>
      </p:sp>
      <p:sp>
        <p:nvSpPr>
          <p:cNvPr id="17" name="Text Placeholder 16"/>
          <p:cNvSpPr>
            <a:spLocks noGrp="1"/>
          </p:cNvSpPr>
          <p:nvPr>
            <p:ph type="body" sz="quarter" idx="11"/>
          </p:nvPr>
        </p:nvSpPr>
        <p:spPr>
          <a:xfrm>
            <a:off x="628650" y="1433514"/>
            <a:ext cx="3532585" cy="720725"/>
          </a:xfrm>
          <a:prstGeom prst="rect">
            <a:avLst/>
          </a:prstGeom>
        </p:spPr>
        <p:txBody>
          <a:bodyPr/>
          <a:lstStyle>
            <a:lvl1pPr>
              <a:defRPr sz="2800"/>
            </a:lvl1pPr>
          </a:lstStyle>
          <a:p>
            <a:pPr lvl="0"/>
            <a:r>
              <a:rPr lang="en-US"/>
              <a:t>Click to edit Master text styles</a:t>
            </a:r>
          </a:p>
        </p:txBody>
      </p:sp>
      <p:sp>
        <p:nvSpPr>
          <p:cNvPr id="18" name="Text Placeholder 16"/>
          <p:cNvSpPr>
            <a:spLocks noGrp="1"/>
          </p:cNvSpPr>
          <p:nvPr>
            <p:ph type="body" sz="quarter" idx="12"/>
          </p:nvPr>
        </p:nvSpPr>
        <p:spPr>
          <a:xfrm>
            <a:off x="4364711" y="1433514"/>
            <a:ext cx="4150639" cy="720725"/>
          </a:xfrm>
          <a:prstGeom prst="rect">
            <a:avLst/>
          </a:prstGeom>
        </p:spPr>
        <p:txBody>
          <a:bodyPr/>
          <a:lstStyle>
            <a:lvl1pPr>
              <a:defRPr sz="2800"/>
            </a:lvl1pPr>
          </a:lstStyle>
          <a:p>
            <a:pPr lvl="0"/>
            <a:r>
              <a:rPr lang="en-US"/>
              <a:t>Click to edit Master text styles</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bwMode="auto">
          <a:xfrm>
            <a:off x="0" y="0"/>
            <a:ext cx="9144000" cy="6854825"/>
          </a:xfrm>
          <a:prstGeom prst="rect">
            <a:avLst/>
          </a:prstGeom>
          <a:noFill/>
          <a:ln w="9525">
            <a:noFill/>
            <a:miter lim="800000"/>
            <a:headEnd/>
            <a:tailEnd/>
          </a:ln>
        </p:spPr>
      </p:pic>
    </p:spTree>
  </p:cSld>
  <p:clrMapOvr>
    <a:masterClrMapping/>
  </p:clrMapOvr>
  <p:transition>
    <p:wheel spokes="8"/>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p:cNvSpPr>
            <a:spLocks noGrp="1" noChangeArrowheads="1"/>
          </p:cNvSpPr>
          <p:nvPr>
            <p:ph type="ftr" sz="quarter" idx="10"/>
          </p:nvPr>
        </p:nvSpPr>
        <p:spPr>
          <a:xfrm>
            <a:off x="3119438" y="6373813"/>
            <a:ext cx="5286375" cy="352425"/>
          </a:xfrm>
          <a:prstGeom prst="rect">
            <a:avLst/>
          </a:prstGeom>
        </p:spPr>
        <p:txBody>
          <a:bodyPr/>
          <a:lstStyle>
            <a:lvl1pPr>
              <a:defRPr/>
            </a:lvl1pPr>
          </a:lstStyle>
          <a:p>
            <a:pPr>
              <a:defRPr/>
            </a:pPr>
            <a:endParaRPr lang="en-US"/>
          </a:p>
        </p:txBody>
      </p:sp>
      <p:sp>
        <p:nvSpPr>
          <p:cNvPr id="5" name="Rectangle 14"/>
          <p:cNvSpPr>
            <a:spLocks noGrp="1" noChangeArrowheads="1"/>
          </p:cNvSpPr>
          <p:nvPr>
            <p:ph type="sldNum" sz="quarter" idx="11"/>
          </p:nvPr>
        </p:nvSpPr>
        <p:spPr>
          <a:xfrm>
            <a:off x="7961313" y="6370638"/>
            <a:ext cx="809625" cy="352425"/>
          </a:xfrm>
          <a:prstGeom prst="rect">
            <a:avLst/>
          </a:prstGeom>
        </p:spPr>
        <p:txBody>
          <a:bodyPr/>
          <a:lstStyle>
            <a:lvl1pPr>
              <a:defRPr/>
            </a:lvl1pPr>
          </a:lstStyle>
          <a:p>
            <a:pPr>
              <a:defRPr/>
            </a:pPr>
            <a:fld id="{5717B90C-AE0E-4156-9A90-0A9874A44451}" type="slidenum">
              <a:rPr lang="en-US"/>
              <a:pPr>
                <a:defRPr/>
              </a:pPr>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0850" y="82550"/>
            <a:ext cx="826135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504950"/>
            <a:ext cx="4038600" cy="472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504950"/>
            <a:ext cx="4038600" cy="2286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3350"/>
            <a:ext cx="4038600" cy="2287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ftr" sz="quarter" idx="10"/>
          </p:nvPr>
        </p:nvSpPr>
        <p:spPr>
          <a:xfrm>
            <a:off x="3003550" y="6370638"/>
            <a:ext cx="5286375" cy="352425"/>
          </a:xfrm>
          <a:prstGeom prst="rect">
            <a:avLst/>
          </a:prstGeom>
        </p:spPr>
        <p:txBody>
          <a:bodyPr/>
          <a:lstStyle>
            <a:lvl1pPr>
              <a:defRPr/>
            </a:lvl1pPr>
          </a:lstStyle>
          <a:p>
            <a:pPr>
              <a:defRPr/>
            </a:pPr>
            <a:endParaRPr lang="en-US"/>
          </a:p>
        </p:txBody>
      </p:sp>
      <p:sp>
        <p:nvSpPr>
          <p:cNvPr id="7" name="Rectangle 5"/>
          <p:cNvSpPr>
            <a:spLocks noGrp="1" noChangeArrowheads="1"/>
          </p:cNvSpPr>
          <p:nvPr>
            <p:ph type="sldNum" sz="quarter" idx="11"/>
          </p:nvPr>
        </p:nvSpPr>
        <p:spPr>
          <a:xfrm>
            <a:off x="7961313" y="6370638"/>
            <a:ext cx="809625" cy="352425"/>
          </a:xfrm>
          <a:prstGeom prst="rect">
            <a:avLst/>
          </a:prstGeom>
        </p:spPr>
        <p:txBody>
          <a:bodyPr/>
          <a:lstStyle>
            <a:lvl1pPr>
              <a:defRPr/>
            </a:lvl1pPr>
          </a:lstStyle>
          <a:p>
            <a:pPr>
              <a:defRPr/>
            </a:pPr>
            <a:fld id="{E2C636C6-E13C-475A-AA81-729289D77AF5}" type="slidenum">
              <a:rPr lang="en-US"/>
              <a:pPr>
                <a:defRPr/>
              </a:pPr>
              <a:t>‹#›</a:t>
            </a:fld>
            <a:endParaRPr lang="en-US"/>
          </a:p>
        </p:txBody>
      </p:sp>
      <p:sp>
        <p:nvSpPr>
          <p:cNvPr id="8" name="Rectangle 9"/>
          <p:cNvSpPr>
            <a:spLocks noGrp="1" noChangeArrowheads="1"/>
          </p:cNvSpPr>
          <p:nvPr>
            <p:ph type="dt" sz="half" idx="12"/>
          </p:nvPr>
        </p:nvSpPr>
        <p:spPr>
          <a:xfrm>
            <a:off x="5178425" y="6553200"/>
            <a:ext cx="2133600" cy="476250"/>
          </a:xfrm>
          <a:prstGeom prst="rect">
            <a:avLst/>
          </a:prstGeom>
        </p:spPr>
        <p:txBody>
          <a:bodyPr/>
          <a:lstStyle>
            <a:lvl1pPr>
              <a:defRPr/>
            </a:lvl1pPr>
          </a:lstStyle>
          <a:p>
            <a:pPr>
              <a:defRPr/>
            </a:pPr>
            <a:endParaRPr lang="en-US"/>
          </a:p>
        </p:txBody>
      </p:sp>
    </p:spTree>
  </p:cSld>
  <p:clrMapOvr>
    <a:masterClrMapping/>
  </p:clrMapOvr>
  <p:transition>
    <p:wheel spokes="8"/>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0850" y="82550"/>
            <a:ext cx="8261350" cy="11430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57200" y="1504950"/>
            <a:ext cx="4038600" cy="472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504950"/>
            <a:ext cx="4038600" cy="472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noChangeArrowheads="1"/>
          </p:cNvSpPr>
          <p:nvPr>
            <p:ph type="ftr" sz="quarter" idx="10"/>
          </p:nvPr>
        </p:nvSpPr>
        <p:spPr>
          <a:xfrm>
            <a:off x="3003550" y="6370638"/>
            <a:ext cx="5286375" cy="352425"/>
          </a:xfrm>
          <a:prstGeom prst="rect">
            <a:avLst/>
          </a:prstGeom>
        </p:spPr>
        <p:txBody>
          <a:bodyPr/>
          <a:lstStyle>
            <a:lvl1pPr>
              <a:defRPr/>
            </a:lvl1pPr>
          </a:lstStyle>
          <a:p>
            <a:pPr>
              <a:defRPr/>
            </a:pPr>
            <a:endParaRPr lang="en-US"/>
          </a:p>
        </p:txBody>
      </p:sp>
      <p:sp>
        <p:nvSpPr>
          <p:cNvPr id="6" name="Slide Number Placeholder 5"/>
          <p:cNvSpPr>
            <a:spLocks noGrp="1" noChangeArrowheads="1"/>
          </p:cNvSpPr>
          <p:nvPr>
            <p:ph type="sldNum" sz="quarter" idx="11"/>
          </p:nvPr>
        </p:nvSpPr>
        <p:spPr>
          <a:xfrm>
            <a:off x="7961313" y="6370638"/>
            <a:ext cx="809625" cy="352425"/>
          </a:xfrm>
          <a:prstGeom prst="rect">
            <a:avLst/>
          </a:prstGeom>
        </p:spPr>
        <p:txBody>
          <a:bodyPr/>
          <a:lstStyle>
            <a:lvl1pPr>
              <a:defRPr/>
            </a:lvl1pPr>
          </a:lstStyle>
          <a:p>
            <a:pPr>
              <a:defRPr/>
            </a:pPr>
            <a:fld id="{05558F19-0C0F-4023-82DB-5B880544510E}" type="slidenum">
              <a:rPr lang="en-US"/>
              <a:pPr>
                <a:defRPr/>
              </a:pPr>
              <a:t>‹#›</a:t>
            </a:fld>
            <a:endParaRPr lang="en-US"/>
          </a:p>
        </p:txBody>
      </p:sp>
      <p:sp>
        <p:nvSpPr>
          <p:cNvPr id="7" name="Rectangle 9"/>
          <p:cNvSpPr>
            <a:spLocks noGrp="1" noChangeArrowheads="1"/>
          </p:cNvSpPr>
          <p:nvPr>
            <p:ph type="dt" sz="half" idx="12"/>
          </p:nvPr>
        </p:nvSpPr>
        <p:spPr>
          <a:xfrm>
            <a:off x="5178425" y="6553200"/>
            <a:ext cx="2133600" cy="476250"/>
          </a:xfrm>
          <a:prstGeom prst="rect">
            <a:avLst/>
          </a:prstGeom>
        </p:spPr>
        <p:txBody>
          <a:bodyPr/>
          <a:lstStyle>
            <a:lvl1pPr>
              <a:defRPr/>
            </a:lvl1pPr>
          </a:lstStyle>
          <a:p>
            <a:pPr>
              <a:defRPr/>
            </a:pPr>
            <a:endParaRPr lang="en-US"/>
          </a:p>
        </p:txBody>
      </p:sp>
    </p:spTree>
  </p:cSld>
  <p:clrMapOvr>
    <a:masterClrMapping/>
  </p:clrMapOvr>
  <p:transition>
    <p:wheel spokes="8"/>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oleObject" Target="../embeddings/oleObject1.bin"/><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p:cNvPicPr>
            <a:picLocks noChangeAspect="1"/>
          </p:cNvPicPr>
          <p:nvPr/>
        </p:nvPicPr>
        <p:blipFill>
          <a:blip r:embed="rId11"/>
          <a:srcRect/>
          <a:stretch>
            <a:fillRect/>
          </a:stretch>
        </p:blipFill>
        <p:spPr bwMode="auto">
          <a:xfrm>
            <a:off x="0" y="1588"/>
            <a:ext cx="9144000" cy="6854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Lst>
  <p:transition>
    <p:wheel spokes="8"/>
  </p:transition>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342900" indent="-3429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6DFCE44-4D67-46CC-BC55-A234C335695F}" type="datetimeFigureOut">
              <a:rPr lang="sr-Latn-RS"/>
              <a:pPr>
                <a:defRPr/>
              </a:pPr>
              <a:t>16.10.2023.</a:t>
            </a:fld>
            <a:endParaRPr lang="sr-Latn-R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sr-Latn-R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A1B213D7-6331-4FFD-AE67-F63156817799}" type="slidenum">
              <a:rPr lang="sr-Latn-RS"/>
              <a:pPr>
                <a:defRPr/>
              </a:pPr>
              <a:t>‹#›</a:t>
            </a:fld>
            <a:endParaRPr lang="sr-Latn-RS"/>
          </a:p>
        </p:txBody>
      </p:sp>
      <p:graphicFrame>
        <p:nvGraphicFramePr>
          <p:cNvPr id="1026" name="Object 39"/>
          <p:cNvGraphicFramePr>
            <a:graphicFrameLocks noChangeAspect="1"/>
          </p:cNvGraphicFramePr>
          <p:nvPr/>
        </p:nvGraphicFramePr>
        <p:xfrm>
          <a:off x="0" y="0"/>
          <a:ext cx="9147175" cy="6858000"/>
        </p:xfrm>
        <a:graphic>
          <a:graphicData uri="http://schemas.openxmlformats.org/presentationml/2006/ole">
            <mc:AlternateContent xmlns:mc="http://schemas.openxmlformats.org/markup-compatibility/2006">
              <mc:Choice xmlns:v="urn:schemas-microsoft-com:vml" Requires="v">
                <p:oleObj spid="_x0000_s1026" name="Image" r:id="rId2" imgW="16507937" imgH="9282540" progId="">
                  <p:embed/>
                </p:oleObj>
              </mc:Choice>
              <mc:Fallback>
                <p:oleObj name="Image" r:id="rId2" imgW="16507937" imgH="9282540" progId="">
                  <p:embed/>
                  <p:pic>
                    <p:nvPicPr>
                      <p:cNvPr id="0" name="Object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7175" cy="685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 bg1="lt1" tx1="dk1" bg2="lt2" tx2="dk2" accent1="accent1" accent2="accent2" accent3="accent3" accent4="accent4" accent5="accent5" accent6="accent6" hlink="hlink" folHlink="folHlink"/>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bwMode="auto">
          <a:xfrm>
            <a:off x="0" y="2719388"/>
            <a:ext cx="9144000" cy="1492250"/>
          </a:xfrm>
          <a:prstGeom prst="rect">
            <a:avLst/>
          </a:prstGeom>
          <a:noFill/>
          <a:ln>
            <a:miter lim="800000"/>
            <a:headEnd/>
            <a:tailEnd/>
          </a:ln>
        </p:spPr>
        <p:txBody>
          <a:bodyPr lIns="90000" tIns="46800" rIns="90000" bIns="46800"/>
          <a:lstStyle/>
          <a:p>
            <a:pPr algn="ctr" defTabSz="457200" eaLnBrk="1" hangingPunct="1">
              <a:buClr>
                <a:srgbClr val="000066"/>
              </a:buCl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b="1" dirty="0" err="1">
                <a:solidFill>
                  <a:srgbClr val="A50021"/>
                </a:solidFill>
              </a:rPr>
              <a:t>Konceptualno</a:t>
            </a:r>
            <a:r>
              <a:rPr lang="en-US" sz="3600" b="1" dirty="0">
                <a:solidFill>
                  <a:srgbClr val="A50021"/>
                </a:solidFill>
              </a:rPr>
              <a:t> </a:t>
            </a:r>
            <a:r>
              <a:rPr lang="en-US" sz="3600" b="1" dirty="0" err="1">
                <a:solidFill>
                  <a:srgbClr val="A50021"/>
                </a:solidFill>
              </a:rPr>
              <a:t>modeliranje</a:t>
            </a:r>
            <a:r>
              <a:rPr lang="en-US" sz="3600" b="1" dirty="0">
                <a:solidFill>
                  <a:srgbClr val="A50021"/>
                </a:solidFill>
              </a:rPr>
              <a:t> </a:t>
            </a:r>
            <a:r>
              <a:rPr lang="en-US" sz="3600" b="1" dirty="0" err="1">
                <a:solidFill>
                  <a:srgbClr val="A50021"/>
                </a:solidFill>
              </a:rPr>
              <a:t>baza</a:t>
            </a:r>
            <a:r>
              <a:rPr lang="en-US" sz="3600" b="1" dirty="0">
                <a:solidFill>
                  <a:srgbClr val="A50021"/>
                </a:solidFill>
              </a:rPr>
              <a:t> </a:t>
            </a:r>
            <a:r>
              <a:rPr lang="en-US" sz="3600" b="1" dirty="0" err="1">
                <a:solidFill>
                  <a:srgbClr val="A50021"/>
                </a:solidFill>
              </a:rPr>
              <a:t>podataka</a:t>
            </a:r>
            <a:r>
              <a:rPr lang="en-US" sz="3600" b="1" dirty="0">
                <a:solidFill>
                  <a:srgbClr val="A50021"/>
                </a:solidFill>
              </a:rPr>
              <a:t> </a:t>
            </a:r>
            <a:r>
              <a:rPr lang="en-US" sz="3600" b="1" dirty="0" err="1">
                <a:solidFill>
                  <a:srgbClr val="A50021"/>
                </a:solidFill>
              </a:rPr>
              <a:t>korišćenjem</a:t>
            </a:r>
            <a:r>
              <a:rPr lang="en-US" sz="3600" b="1" dirty="0">
                <a:solidFill>
                  <a:srgbClr val="A50021"/>
                </a:solidFill>
              </a:rPr>
              <a:t> ER </a:t>
            </a:r>
            <a:r>
              <a:rPr lang="en-US" sz="3600" b="1" dirty="0" err="1">
                <a:solidFill>
                  <a:srgbClr val="A50021"/>
                </a:solidFill>
              </a:rPr>
              <a:t>modela</a:t>
            </a:r>
            <a:endParaRPr lang="en-US" sz="3600" b="1" dirty="0">
              <a:solidFill>
                <a:srgbClr val="A50021"/>
              </a:solidFill>
            </a:endParaRPr>
          </a:p>
        </p:txBody>
      </p:sp>
      <p:sp>
        <p:nvSpPr>
          <p:cNvPr id="13316" name="Slide Number Placeholder 3"/>
          <p:cNvSpPr>
            <a:spLocks noGrp="1"/>
          </p:cNvSpPr>
          <p:nvPr>
            <p:ph type="sldNum" sz="quarter" idx="4294967295"/>
          </p:nvPr>
        </p:nvSpPr>
        <p:spPr bwMode="auto">
          <a:xfrm>
            <a:off x="7010400" y="6505575"/>
            <a:ext cx="2133600" cy="352425"/>
          </a:xfrm>
          <a:prstGeom prst="rect">
            <a:avLst/>
          </a:prstGeom>
          <a:noFill/>
          <a:ln>
            <a:miter lim="800000"/>
            <a:headEnd/>
            <a:tailEnd/>
          </a:ln>
        </p:spPr>
        <p:txBody>
          <a:bodyPr/>
          <a:lstStyle/>
          <a:p>
            <a:fld id="{3C1F311E-9DF9-4250-A384-7FDC63E9FE2C}" type="slidenum">
              <a:rPr lang="en-US" sz="1400"/>
              <a:pPr/>
              <a:t>1</a:t>
            </a:fld>
            <a:endParaRPr lang="en-US" sz="1400"/>
          </a:p>
        </p:txBody>
      </p:sp>
      <p:sp>
        <p:nvSpPr>
          <p:cNvPr id="13317" name="Footer Placeholder 3"/>
          <p:cNvSpPr txBox="1">
            <a:spLocks noGrp="1"/>
          </p:cNvSpPr>
          <p:nvPr/>
        </p:nvSpPr>
        <p:spPr bwMode="auto">
          <a:xfrm>
            <a:off x="3124200" y="6505575"/>
            <a:ext cx="2895600" cy="352425"/>
          </a:xfrm>
          <a:prstGeom prst="rect">
            <a:avLst/>
          </a:prstGeom>
          <a:noFill/>
          <a:ln w="9525">
            <a:noFill/>
            <a:miter lim="800000"/>
            <a:headEnd/>
            <a:tailEnd/>
          </a:ln>
        </p:spPr>
        <p:txBody>
          <a:bodyPr/>
          <a:lstStyle/>
          <a:p>
            <a:pPr algn="ctr" eaLnBrk="1" hangingPunct="1"/>
            <a:endParaRPr lang="en-US" sz="1200"/>
          </a:p>
        </p:txBody>
      </p:sp>
      <p:sp>
        <p:nvSpPr>
          <p:cNvPr id="13318" name="Slide Number Placeholder 4"/>
          <p:cNvSpPr txBox="1">
            <a:spLocks noGrp="1"/>
          </p:cNvSpPr>
          <p:nvPr/>
        </p:nvSpPr>
        <p:spPr bwMode="auto">
          <a:xfrm>
            <a:off x="6580188" y="6505575"/>
            <a:ext cx="2133600" cy="352425"/>
          </a:xfrm>
          <a:prstGeom prst="rect">
            <a:avLst/>
          </a:prstGeom>
          <a:noFill/>
          <a:ln w="9525">
            <a:noFill/>
            <a:miter lim="800000"/>
            <a:headEnd/>
            <a:tailEnd/>
          </a:ln>
        </p:spPr>
        <p:txBody>
          <a:bodyPr/>
          <a:lstStyle/>
          <a:p>
            <a:pPr algn="r" eaLnBrk="1" hangingPunct="1"/>
            <a:fld id="{651E48F0-253D-474C-99E5-8E1406C7FF86}" type="slidenum">
              <a:rPr lang="en-US" sz="1400"/>
              <a:pPr algn="r" eaLnBrk="1" hangingPunct="1"/>
              <a:t>1</a:t>
            </a:fld>
            <a:endParaRPr lang="en-US" sz="1400"/>
          </a:p>
        </p:txBody>
      </p:sp>
      <p:sp>
        <p:nvSpPr>
          <p:cNvPr id="13319" name="Line 4"/>
          <p:cNvSpPr>
            <a:spLocks noChangeShapeType="1"/>
          </p:cNvSpPr>
          <p:nvPr/>
        </p:nvSpPr>
        <p:spPr bwMode="auto">
          <a:xfrm>
            <a:off x="990600" y="3287713"/>
            <a:ext cx="4186238" cy="1587"/>
          </a:xfrm>
          <a:prstGeom prst="line">
            <a:avLst/>
          </a:prstGeom>
          <a:noFill/>
          <a:ln w="38227">
            <a:solidFill>
              <a:srgbClr val="FEEFB8"/>
            </a:solidFill>
            <a:miter lim="800000"/>
            <a:headEnd/>
            <a:tailEnd/>
          </a:ln>
        </p:spPr>
        <p:txBody>
          <a:bodyPr/>
          <a:lstStyle/>
          <a:p>
            <a:endParaRPr lang="en-US"/>
          </a:p>
        </p:txBody>
      </p:sp>
      <p:sp>
        <p:nvSpPr>
          <p:cNvPr id="13320" name="Rectangle 5"/>
          <p:cNvSpPr>
            <a:spLocks noChangeArrowheads="1"/>
          </p:cNvSpPr>
          <p:nvPr/>
        </p:nvSpPr>
        <p:spPr bwMode="auto">
          <a:xfrm>
            <a:off x="0" y="0"/>
            <a:ext cx="9144000" cy="1941513"/>
          </a:xfrm>
          <a:prstGeom prst="rect">
            <a:avLst/>
          </a:prstGeom>
          <a:solidFill>
            <a:schemeClr val="bg1"/>
          </a:solidFill>
          <a:ln w="9525">
            <a:noFill/>
            <a:miter lim="800000"/>
            <a:headEnd/>
            <a:tailEnd/>
          </a:ln>
        </p:spPr>
        <p:txBody>
          <a:bodyPr wrap="none" anchor="ctr"/>
          <a:lstStyle/>
          <a:p>
            <a:pPr algn="ctr" eaLnBrk="1" hangingPunct="1"/>
            <a:endParaRPr lang="sr-Latn-CS"/>
          </a:p>
        </p:txBody>
      </p:sp>
      <p:sp>
        <p:nvSpPr>
          <p:cNvPr id="13321" name="Line 7"/>
          <p:cNvSpPr>
            <a:spLocks noChangeShapeType="1"/>
          </p:cNvSpPr>
          <p:nvPr/>
        </p:nvSpPr>
        <p:spPr bwMode="auto">
          <a:xfrm>
            <a:off x="0" y="1995488"/>
            <a:ext cx="9144000" cy="0"/>
          </a:xfrm>
          <a:prstGeom prst="line">
            <a:avLst/>
          </a:prstGeom>
          <a:noFill/>
          <a:ln w="28575">
            <a:solidFill>
              <a:srgbClr val="808080"/>
            </a:solidFill>
            <a:round/>
            <a:headEnd/>
            <a:tailEnd/>
          </a:ln>
        </p:spPr>
        <p:txBody>
          <a:bodyPr/>
          <a:lstStyle/>
          <a:p>
            <a:endParaRPr lang="en-US"/>
          </a:p>
        </p:txBody>
      </p:sp>
      <p:sp>
        <p:nvSpPr>
          <p:cNvPr id="13322" name="Rectangle 8"/>
          <p:cNvSpPr>
            <a:spLocks noChangeArrowheads="1"/>
          </p:cNvSpPr>
          <p:nvPr/>
        </p:nvSpPr>
        <p:spPr bwMode="auto">
          <a:xfrm>
            <a:off x="677863" y="5989638"/>
            <a:ext cx="5673725" cy="244475"/>
          </a:xfrm>
          <a:prstGeom prst="rect">
            <a:avLst/>
          </a:prstGeom>
          <a:noFill/>
          <a:ln w="9525">
            <a:noFill/>
            <a:miter lim="800000"/>
            <a:headEnd/>
            <a:tailEnd/>
          </a:ln>
        </p:spPr>
        <p:txBody>
          <a:bodyPr wrap="none">
            <a:spAutoFit/>
          </a:bodyPr>
          <a:lstStyle/>
          <a:p>
            <a:pPr eaLnBrk="1" hangingPunct="1">
              <a:buClr>
                <a:srgbClr val="333399"/>
              </a:buClr>
            </a:pPr>
            <a:r>
              <a:rPr lang="sr-Latn-CS" sz="1000"/>
              <a:t>Copyright © Fakultet informacionih tehnologija, Beograd. Kopiranje i umnožavanje nije dozvoljeno</a:t>
            </a:r>
            <a:r>
              <a:rPr lang="en-US" sz="1000"/>
              <a:t>.</a:t>
            </a:r>
          </a:p>
        </p:txBody>
      </p:sp>
      <p:pic>
        <p:nvPicPr>
          <p:cNvPr id="13323" name="Picture 17" descr="LOGO_000000001"/>
          <p:cNvPicPr>
            <a:picLocks noChangeAspect="1" noChangeArrowheads="1"/>
          </p:cNvPicPr>
          <p:nvPr/>
        </p:nvPicPr>
        <p:blipFill>
          <a:blip r:embed="rId3"/>
          <a:srcRect b="7393"/>
          <a:stretch>
            <a:fillRect/>
          </a:stretch>
        </p:blipFill>
        <p:spPr bwMode="auto">
          <a:xfrm>
            <a:off x="0" y="0"/>
            <a:ext cx="9144000" cy="2147888"/>
          </a:xfrm>
          <a:prstGeom prst="rect">
            <a:avLst/>
          </a:prstGeom>
          <a:noFill/>
          <a:ln w="9525">
            <a:noFill/>
            <a:miter lim="800000"/>
            <a:headEnd/>
            <a:tailEnd/>
          </a:ln>
        </p:spPr>
      </p:pic>
      <p:sp>
        <p:nvSpPr>
          <p:cNvPr id="12" name="Rectangle 8"/>
          <p:cNvSpPr txBox="1">
            <a:spLocks noChangeArrowheads="1"/>
          </p:cNvSpPr>
          <p:nvPr/>
        </p:nvSpPr>
        <p:spPr bwMode="auto">
          <a:xfrm>
            <a:off x="2147888" y="4029075"/>
            <a:ext cx="5103812" cy="1866281"/>
          </a:xfrm>
          <a:prstGeom prst="rect">
            <a:avLst/>
          </a:prstGeom>
          <a:noFill/>
          <a:ln>
            <a:miter lim="800000"/>
            <a:headEnd/>
            <a:tailEnd/>
          </a:ln>
        </p:spPr>
        <p:txBody>
          <a:bodyPr vert="horz" wrap="square" lIns="90000" tIns="46800" rIns="90000" bIns="46800" numCol="1" anchor="t" anchorCtr="0" compatLnSpc="1">
            <a:prstTxWarp prst="textNoShape">
              <a:avLst/>
            </a:prstTxWarp>
            <a:spAutoFit/>
          </a:bodyPr>
          <a:lstStyle/>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sr-Latn-CS" sz="1600" b="0" i="0" u="none" strike="noStrike" kern="1200" cap="none" spc="0" normalizeH="0" baseline="0" noProof="0" dirty="0">
                <a:ln>
                  <a:noFill/>
                </a:ln>
                <a:solidFill>
                  <a:schemeClr val="tx1"/>
                </a:solidFill>
                <a:effectLst/>
                <a:uLnTx/>
                <a:uFillTx/>
                <a:latin typeface="+mn-lt"/>
                <a:ea typeface="+mn-ea"/>
                <a:cs typeface="+mn-cs"/>
              </a:rPr>
              <a:t>Oznaka predmeta:</a:t>
            </a:r>
            <a:r>
              <a:rPr kumimoji="0" lang="sr-Latn-CS" sz="1600" b="1" i="0" u="none" strike="noStrike" kern="1200" cap="none" spc="0" normalizeH="0" baseline="0" noProof="0" dirty="0">
                <a:ln>
                  <a:noFill/>
                </a:ln>
                <a:solidFill>
                  <a:schemeClr val="tx1"/>
                </a:solidFill>
                <a:effectLst/>
                <a:uLnTx/>
                <a:uFillTx/>
                <a:latin typeface="+mn-lt"/>
                <a:ea typeface="+mn-ea"/>
                <a:cs typeface="+mn-cs"/>
              </a:rPr>
              <a:t> 	IT250</a:t>
            </a:r>
          </a:p>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sr-Latn-CS" sz="1600" b="0" i="0" u="none" strike="noStrike" kern="1200" cap="none" spc="0" normalizeH="0" baseline="0" noProof="0" dirty="0">
                <a:ln>
                  <a:noFill/>
                </a:ln>
                <a:solidFill>
                  <a:schemeClr val="tx1"/>
                </a:solidFill>
                <a:effectLst/>
                <a:uLnTx/>
                <a:uFillTx/>
                <a:latin typeface="+mn-lt"/>
                <a:ea typeface="+mn-ea"/>
                <a:cs typeface="+mn-cs"/>
              </a:rPr>
              <a:t>Naziv predmeta:</a:t>
            </a:r>
            <a:r>
              <a:rPr kumimoji="0" lang="sr-Latn-CS" sz="1600" b="1" i="0" u="none" strike="noStrike" kern="1200" cap="none" spc="0" normalizeH="0" baseline="0" noProof="0" dirty="0">
                <a:ln>
                  <a:noFill/>
                </a:ln>
                <a:solidFill>
                  <a:schemeClr val="tx1"/>
                </a:solidFill>
                <a:effectLst/>
                <a:uLnTx/>
                <a:uFillTx/>
                <a:latin typeface="+mn-lt"/>
                <a:ea typeface="+mn-ea"/>
                <a:cs typeface="+mn-cs"/>
              </a:rPr>
              <a:t>  	Baze podataka</a:t>
            </a:r>
          </a:p>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sz="1600" b="0" i="0" u="none" strike="noStrike" kern="1200" cap="none" spc="0" normalizeH="0" baseline="0" noProof="0" dirty="0" err="1">
                <a:ln>
                  <a:noFill/>
                </a:ln>
                <a:solidFill>
                  <a:schemeClr val="tx1"/>
                </a:solidFill>
                <a:effectLst/>
                <a:uLnTx/>
                <a:uFillTx/>
                <a:latin typeface="+mn-lt"/>
                <a:ea typeface="+mn-ea"/>
                <a:cs typeface="+mn-cs"/>
              </a:rPr>
              <a:t>Predavanje</a:t>
            </a:r>
            <a:r>
              <a:rPr kumimoji="0" lang="en-US" sz="1600" b="0" i="0" u="none" strike="noStrike" kern="1200" cap="none" spc="0" normalizeH="0" baseline="0" noProof="0" dirty="0">
                <a:ln>
                  <a:noFill/>
                </a:ln>
                <a:solidFill>
                  <a:schemeClr val="tx1"/>
                </a:solidFill>
                <a:effectLst/>
                <a:uLnTx/>
                <a:uFillTx/>
                <a:latin typeface="+mn-lt"/>
                <a:ea typeface="+mn-ea"/>
                <a:cs typeface="+mn-cs"/>
              </a:rPr>
              <a:t> </a:t>
            </a:r>
            <a:r>
              <a:rPr kumimoji="0" lang="sr-Latn-CS" sz="1600" b="0" i="0" u="none" strike="noStrike" kern="1200" cap="none" spc="0" normalizeH="0" baseline="0" noProof="0" dirty="0">
                <a:ln>
                  <a:noFill/>
                </a:ln>
                <a:solidFill>
                  <a:schemeClr val="tx1"/>
                </a:solidFill>
                <a:effectLst/>
                <a:uLnTx/>
                <a:uFillTx/>
                <a:latin typeface="+mn-lt"/>
                <a:ea typeface="+mn-ea"/>
                <a:cs typeface="+mn-cs"/>
              </a:rPr>
              <a:t>br. 	3</a:t>
            </a:r>
            <a:r>
              <a:rPr kumimoji="0" lang="sr-Latn-CS" sz="1600" b="1" i="0" u="none" strike="noStrike" kern="1200" cap="none" spc="0" normalizeH="0" baseline="0" noProof="0" dirty="0">
                <a:ln>
                  <a:noFill/>
                </a:ln>
                <a:solidFill>
                  <a:schemeClr val="tx1"/>
                </a:solidFill>
                <a:effectLst/>
                <a:uLnTx/>
                <a:uFillTx/>
                <a:latin typeface="+mn-lt"/>
                <a:ea typeface="+mn-ea"/>
                <a:cs typeface="+mn-cs"/>
              </a:rPr>
              <a:t>	</a:t>
            </a:r>
          </a:p>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sr-Latn-CS" sz="1600" b="0" i="0" u="none" strike="noStrike" kern="1200" cap="none" spc="0" normalizeH="0" baseline="0" noProof="0" dirty="0">
                <a:ln>
                  <a:noFill/>
                </a:ln>
                <a:solidFill>
                  <a:schemeClr val="tx1"/>
                </a:solidFill>
                <a:effectLst/>
                <a:uLnTx/>
                <a:uFillTx/>
                <a:latin typeface="+mn-lt"/>
                <a:ea typeface="+mn-ea"/>
                <a:cs typeface="+mn-cs"/>
              </a:rPr>
              <a:t>Predavači: 		</a:t>
            </a:r>
            <a:r>
              <a:rPr kumimoji="0" lang="sr-Latn-CS" sz="1600" b="1" i="1" u="none" strike="noStrike" kern="1200" cap="none" spc="0" normalizeH="0" baseline="0" noProof="0" dirty="0">
                <a:ln>
                  <a:noFill/>
                </a:ln>
                <a:solidFill>
                  <a:schemeClr val="tx1"/>
                </a:solidFill>
                <a:effectLst/>
                <a:uLnTx/>
                <a:uFillTx/>
                <a:latin typeface="+mn-lt"/>
                <a:ea typeface="+mn-ea"/>
                <a:cs typeface="+mn-cs"/>
              </a:rPr>
              <a:t>Doc. dr Miloš Jovanović (Beograd) </a:t>
            </a:r>
            <a:r>
              <a:rPr kumimoji="0" lang="sr-Latn-CS" sz="1600" b="0" i="0" u="none" strike="noStrike" kern="1200" cap="none" spc="0" normalizeH="0" baseline="0" noProof="0" dirty="0">
                <a:ln>
                  <a:noFill/>
                </a:ln>
                <a:solidFill>
                  <a:schemeClr val="tx1"/>
                </a:solidFill>
                <a:effectLst/>
                <a:uLnTx/>
                <a:uFillTx/>
                <a:latin typeface="+mn-lt"/>
                <a:ea typeface="+mn-ea"/>
                <a:cs typeface="+mn-cs"/>
              </a:rPr>
              <a:t>		</a:t>
            </a:r>
            <a:r>
              <a:rPr kumimoji="0" lang="en-US" sz="1600" b="1" i="1" u="none" strike="noStrike" kern="1200" cap="none" spc="0" normalizeH="0" baseline="0" noProof="0" dirty="0">
                <a:ln>
                  <a:noFill/>
                </a:ln>
                <a:solidFill>
                  <a:schemeClr val="tx1"/>
                </a:solidFill>
                <a:effectLst/>
                <a:uLnTx/>
                <a:uFillTx/>
                <a:latin typeface="+mn-lt"/>
                <a:ea typeface="+mn-ea"/>
                <a:cs typeface="+mn-cs"/>
              </a:rPr>
              <a:t>Prof. </a:t>
            </a:r>
            <a:r>
              <a:rPr kumimoji="0" lang="en-US" sz="1600" b="1" i="1" u="none" strike="noStrike" kern="1200" cap="none" spc="0" normalizeH="0" baseline="0" noProof="0" dirty="0" err="1">
                <a:ln>
                  <a:noFill/>
                </a:ln>
                <a:solidFill>
                  <a:schemeClr val="tx1"/>
                </a:solidFill>
                <a:effectLst/>
                <a:uLnTx/>
                <a:uFillTx/>
                <a:latin typeface="+mn-lt"/>
                <a:ea typeface="+mn-ea"/>
                <a:cs typeface="+mn-cs"/>
              </a:rPr>
              <a:t>dr</a:t>
            </a:r>
            <a:r>
              <a:rPr kumimoji="0" lang="en-US" sz="1600" b="1" i="1" u="none" strike="noStrike" kern="1200" cap="none" spc="0" normalizeH="0" baseline="0" noProof="0" dirty="0">
                <a:ln>
                  <a:noFill/>
                </a:ln>
                <a:solidFill>
                  <a:schemeClr val="tx1"/>
                </a:solidFill>
                <a:effectLst/>
                <a:uLnTx/>
                <a:uFillTx/>
                <a:latin typeface="+mn-lt"/>
                <a:ea typeface="+mn-ea"/>
                <a:cs typeface="+mn-cs"/>
              </a:rPr>
              <a:t> </a:t>
            </a:r>
            <a:r>
              <a:rPr kumimoji="0" lang="en-US" sz="1600" b="1" i="1" u="none" strike="noStrike" kern="1200" cap="none" spc="0" normalizeH="0" baseline="0" noProof="0" dirty="0" err="1">
                <a:ln>
                  <a:noFill/>
                </a:ln>
                <a:solidFill>
                  <a:schemeClr val="tx1"/>
                </a:solidFill>
                <a:effectLst/>
                <a:uLnTx/>
                <a:uFillTx/>
                <a:latin typeface="+mn-lt"/>
                <a:ea typeface="+mn-ea"/>
                <a:cs typeface="+mn-cs"/>
              </a:rPr>
              <a:t>Milena</a:t>
            </a:r>
            <a:r>
              <a:rPr kumimoji="0" lang="en-US" sz="1600" b="1" i="1" u="none" strike="noStrike" kern="1200" cap="none" spc="0" normalizeH="0" baseline="0" noProof="0" dirty="0">
                <a:ln>
                  <a:noFill/>
                </a:ln>
                <a:solidFill>
                  <a:schemeClr val="tx1"/>
                </a:solidFill>
                <a:effectLst/>
                <a:uLnTx/>
                <a:uFillTx/>
                <a:latin typeface="+mn-lt"/>
                <a:ea typeface="+mn-ea"/>
                <a:cs typeface="+mn-cs"/>
              </a:rPr>
              <a:t> </a:t>
            </a:r>
            <a:r>
              <a:rPr kumimoji="0" lang="en-US" sz="1600" b="1" i="1" u="none" strike="noStrike" kern="1200" cap="none" spc="0" normalizeH="0" baseline="0" noProof="0" dirty="0" err="1">
                <a:ln>
                  <a:noFill/>
                </a:ln>
                <a:solidFill>
                  <a:schemeClr val="tx1"/>
                </a:solidFill>
                <a:effectLst/>
                <a:uLnTx/>
                <a:uFillTx/>
                <a:latin typeface="+mn-lt"/>
                <a:ea typeface="+mn-ea"/>
                <a:cs typeface="+mn-cs"/>
              </a:rPr>
              <a:t>Bogdanović</a:t>
            </a:r>
            <a:r>
              <a:rPr kumimoji="0" lang="sr-Latn-RS" sz="1600" b="1" i="1" u="none" strike="noStrike" kern="1200" cap="none" spc="0" normalizeH="0" baseline="0" noProof="0" dirty="0">
                <a:ln>
                  <a:noFill/>
                </a:ln>
                <a:solidFill>
                  <a:schemeClr val="tx1"/>
                </a:solidFill>
                <a:effectLst/>
                <a:uLnTx/>
                <a:uFillTx/>
                <a:latin typeface="+mn-lt"/>
                <a:ea typeface="+mn-ea"/>
                <a:cs typeface="+mn-cs"/>
              </a:rPr>
              <a:t> (Niš)</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sr-Latn-CS" sz="1600" b="0" i="0" u="none" strike="noStrike" kern="1200" cap="none" spc="0" normalizeH="0" baseline="0" noProof="0" dirty="0">
                <a:ln>
                  <a:noFill/>
                </a:ln>
                <a:solidFill>
                  <a:schemeClr val="tx1"/>
                </a:solidFill>
                <a:effectLst/>
                <a:uLnTx/>
                <a:uFillTx/>
                <a:latin typeface="+mn-lt"/>
                <a:ea typeface="+mn-ea"/>
                <a:cs typeface="+mn-cs"/>
              </a:rPr>
              <a:t>Školska godina: 	</a:t>
            </a:r>
            <a:r>
              <a:rPr kumimoji="0" lang="sr-Latn-CS" sz="1600" b="1" i="1" u="none" strike="noStrike" kern="1200" cap="none" spc="0" normalizeH="0" baseline="0" noProof="0" dirty="0">
                <a:ln>
                  <a:noFill/>
                </a:ln>
                <a:solidFill>
                  <a:schemeClr val="tx1"/>
                </a:solidFill>
                <a:effectLst/>
                <a:uLnTx/>
                <a:uFillTx/>
                <a:latin typeface="+mn-lt"/>
                <a:ea typeface="+mn-ea"/>
                <a:cs typeface="+mn-cs"/>
              </a:rPr>
              <a:t>2023/2024.</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457200" rtl="0" eaLnBrk="1" fontAlgn="base" latinLnBrk="0" hangingPunct="1">
              <a:lnSpc>
                <a:spcPct val="90000"/>
              </a:lnSpc>
              <a:spcBef>
                <a:spcPts val="1000"/>
              </a:spcBef>
              <a:spcAft>
                <a:spcPct val="0"/>
              </a:spcAft>
              <a:buClrTx/>
              <a:buSzTx/>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wheel spokes="8"/>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380009" y="384176"/>
            <a:ext cx="8609611" cy="58960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sz="3200" dirty="0"/>
              <a:t>Zašto se radi konceptualno modeliranje podataka?</a:t>
            </a:r>
            <a:endParaRPr lang="en-US" sz="3200" dirty="0"/>
          </a:p>
        </p:txBody>
      </p:sp>
      <p:sp>
        <p:nvSpPr>
          <p:cNvPr id="8196" name="Rectangle 3"/>
          <p:cNvSpPr>
            <a:spLocks noGrp="1" noChangeArrowheads="1"/>
          </p:cNvSpPr>
          <p:nvPr>
            <p:ph idx="1"/>
          </p:nvPr>
        </p:nvSpPr>
        <p:spPr>
          <a:xfrm>
            <a:off x="238125" y="985838"/>
            <a:ext cx="8905875" cy="5332412"/>
          </a:xfrm>
        </p:spPr>
        <p:txBody>
          <a:bodyPr/>
          <a:lstStyle/>
          <a:p>
            <a:r>
              <a:rPr lang="vi-VN" sz="2000" u="sng" dirty="0">
                <a:solidFill>
                  <a:srgbClr val="A50021"/>
                </a:solidFill>
              </a:rPr>
              <a:t>Konceptualni model podataka</a:t>
            </a:r>
            <a:r>
              <a:rPr lang="vi-VN" sz="2000" dirty="0"/>
              <a:t> je apstraktno viđenje stanja realnog sistema tj. definisane strukture podataka. To je pojednostavljeno predstavljanje realnog sistema preko skupa entiteta, veza između entiteta i atributa entiteta.</a:t>
            </a:r>
          </a:p>
          <a:p>
            <a:r>
              <a:rPr lang="vi-VN" sz="2000" dirty="0"/>
              <a:t>Konceptualni model podataka, </a:t>
            </a:r>
            <a:r>
              <a:rPr lang="vi-VN" sz="2000" dirty="0">
                <a:solidFill>
                  <a:srgbClr val="A50021"/>
                </a:solidFill>
              </a:rPr>
              <a:t>preko skupa entiteta i njihovih međusobnih veza, predstavlja stanje sistema u jednom trenutku vremena i sadrži skup informacija o prošlosti i sadašnjosti sistema koje su potrebne da se pod dejstvom budućih poznatih ulaza mogu odrediti njegovi budući izlazi. </a:t>
            </a:r>
            <a:r>
              <a:rPr lang="vi-VN" sz="2000" dirty="0"/>
              <a:t>Uobičajeno je da je to model koji nema dovoljno detalja za izgradnju stvarne baze podataka.</a:t>
            </a:r>
            <a:endParaRPr lang="sr-Latn-RS" sz="2000" dirty="0"/>
          </a:p>
          <a:p>
            <a:r>
              <a:rPr lang="en-US" sz="2000" b="1" dirty="0" err="1"/>
              <a:t>Konceptualni</a:t>
            </a:r>
            <a:r>
              <a:rPr lang="en-US" sz="2000" b="1" dirty="0"/>
              <a:t> model je </a:t>
            </a:r>
            <a:r>
              <a:rPr lang="en-US" sz="2000" b="1" dirty="0" err="1"/>
              <a:t>poznat</a:t>
            </a:r>
            <a:r>
              <a:rPr lang="en-US" sz="2000" b="1" dirty="0"/>
              <a:t> </a:t>
            </a:r>
            <a:r>
              <a:rPr lang="en-US" sz="2000" b="1" dirty="0" err="1"/>
              <a:t>i</a:t>
            </a:r>
            <a:r>
              <a:rPr lang="en-US" sz="2000" b="1" dirty="0"/>
              <a:t> </a:t>
            </a:r>
            <a:r>
              <a:rPr lang="en-US" sz="2000" b="1" dirty="0" err="1"/>
              <a:t>kao</a:t>
            </a:r>
            <a:r>
              <a:rPr lang="en-US" sz="2000" b="1" dirty="0"/>
              <a:t> model </a:t>
            </a:r>
            <a:r>
              <a:rPr lang="en-US" sz="2000" b="1" dirty="0" err="1"/>
              <a:t>podataka</a:t>
            </a:r>
            <a:r>
              <a:rPr lang="en-US" sz="2000" b="1" dirty="0"/>
              <a:t> </a:t>
            </a:r>
            <a:r>
              <a:rPr lang="en-US" sz="2000" b="1" dirty="0" err="1"/>
              <a:t>koji</a:t>
            </a:r>
            <a:r>
              <a:rPr lang="en-US" sz="2000" b="1" dirty="0"/>
              <a:t> se </a:t>
            </a:r>
            <a:r>
              <a:rPr lang="en-US" sz="2000" b="1" dirty="0" err="1"/>
              <a:t>može</a:t>
            </a:r>
            <a:r>
              <a:rPr lang="en-US" sz="2000" b="1" dirty="0"/>
              <a:t> </a:t>
            </a:r>
            <a:r>
              <a:rPr lang="en-US" sz="2000" b="1" dirty="0" err="1"/>
              <a:t>koristiti</a:t>
            </a:r>
            <a:r>
              <a:rPr lang="en-US" sz="2000" b="1" dirty="0"/>
              <a:t> </a:t>
            </a:r>
            <a:r>
              <a:rPr lang="en-US" sz="2000" b="1" dirty="0" err="1"/>
              <a:t>za</a:t>
            </a:r>
            <a:r>
              <a:rPr lang="en-US" sz="2000" b="1" dirty="0"/>
              <a:t> </a:t>
            </a:r>
            <a:r>
              <a:rPr lang="en-US" sz="2000" b="1" dirty="0" err="1"/>
              <a:t>opis</a:t>
            </a:r>
            <a:r>
              <a:rPr lang="en-US" sz="2000" b="1" dirty="0"/>
              <a:t> </a:t>
            </a:r>
            <a:r>
              <a:rPr lang="en-US" sz="2000" b="1" dirty="0" err="1"/>
              <a:t>idejne</a:t>
            </a:r>
            <a:r>
              <a:rPr lang="en-US" sz="2000" b="1" dirty="0"/>
              <a:t> </a:t>
            </a:r>
            <a:r>
              <a:rPr lang="en-US" sz="2000" b="1" dirty="0" err="1"/>
              <a:t>šeme</a:t>
            </a:r>
            <a:r>
              <a:rPr lang="en-US" sz="2000" b="1" dirty="0"/>
              <a:t> </a:t>
            </a:r>
            <a:r>
              <a:rPr lang="en-US" sz="2000" b="1" dirty="0" err="1"/>
              <a:t>kada</a:t>
            </a:r>
            <a:r>
              <a:rPr lang="en-US" sz="2000" b="1" dirty="0"/>
              <a:t> se </a:t>
            </a:r>
            <a:r>
              <a:rPr lang="en-US" sz="2000" b="1" dirty="0" err="1"/>
              <a:t>sistem</a:t>
            </a:r>
            <a:r>
              <a:rPr lang="en-US" sz="2000" b="1" dirty="0"/>
              <a:t> </a:t>
            </a:r>
            <a:r>
              <a:rPr lang="en-US" sz="2000" b="1" dirty="0" err="1"/>
              <a:t>baze</a:t>
            </a:r>
            <a:r>
              <a:rPr lang="en-US" sz="2000" b="1" dirty="0"/>
              <a:t> </a:t>
            </a:r>
            <a:r>
              <a:rPr lang="en-US" sz="2000" b="1" dirty="0" err="1"/>
              <a:t>podataka</a:t>
            </a:r>
            <a:r>
              <a:rPr lang="en-US" sz="2000" b="1" dirty="0"/>
              <a:t> </a:t>
            </a:r>
            <a:r>
              <a:rPr lang="en-US" sz="2000" b="1" dirty="0" err="1"/>
              <a:t>implementira</a:t>
            </a:r>
            <a:r>
              <a:rPr lang="en-US" sz="2000" b="1" dirty="0"/>
              <a:t>.</a:t>
            </a:r>
            <a:r>
              <a:rPr lang="en-US" sz="2000" dirty="0"/>
              <a:t> On </a:t>
            </a:r>
            <a:r>
              <a:rPr lang="en-US" sz="2000" dirty="0" err="1"/>
              <a:t>sakriva</a:t>
            </a:r>
            <a:r>
              <a:rPr lang="en-US" sz="2000" dirty="0"/>
              <a:t> interne </a:t>
            </a:r>
            <a:r>
              <a:rPr lang="en-US" sz="2000" dirty="0" err="1"/>
              <a:t>detalje</a:t>
            </a:r>
            <a:r>
              <a:rPr lang="en-US" sz="2000" dirty="0"/>
              <a:t> </a:t>
            </a:r>
            <a:r>
              <a:rPr lang="en-US" sz="2000" dirty="0" err="1"/>
              <a:t>fizičkog</a:t>
            </a:r>
            <a:r>
              <a:rPr lang="en-US" sz="2000" dirty="0"/>
              <a:t> </a:t>
            </a:r>
            <a:r>
              <a:rPr lang="en-US" sz="2000" dirty="0" err="1"/>
              <a:t>skladištenja</a:t>
            </a:r>
            <a:r>
              <a:rPr lang="en-US" sz="2000" dirty="0"/>
              <a:t> </a:t>
            </a:r>
            <a:r>
              <a:rPr lang="en-US" sz="2000" dirty="0" err="1"/>
              <a:t>i</a:t>
            </a:r>
            <a:r>
              <a:rPr lang="en-US" sz="2000" dirty="0"/>
              <a:t> </a:t>
            </a:r>
            <a:r>
              <a:rPr lang="en-US" sz="2000" dirty="0" err="1"/>
              <a:t>cilj</a:t>
            </a:r>
            <a:r>
              <a:rPr lang="en-US" sz="2000" dirty="0"/>
              <a:t> mu je </a:t>
            </a:r>
            <a:r>
              <a:rPr lang="en-US" sz="2000" dirty="0" err="1"/>
              <a:t>da</a:t>
            </a:r>
            <a:r>
              <a:rPr lang="en-US" sz="2000" dirty="0"/>
              <a:t> </a:t>
            </a:r>
            <a:r>
              <a:rPr lang="en-US" sz="2000" dirty="0" err="1"/>
              <a:t>opiše</a:t>
            </a:r>
            <a:r>
              <a:rPr lang="en-US" sz="2000" dirty="0"/>
              <a:t> </a:t>
            </a:r>
            <a:r>
              <a:rPr lang="en-US" sz="2000" dirty="0" err="1"/>
              <a:t>entitete</a:t>
            </a:r>
            <a:r>
              <a:rPr lang="en-US" sz="2000" dirty="0"/>
              <a:t>, </a:t>
            </a:r>
            <a:r>
              <a:rPr lang="en-US" sz="2000" dirty="0" err="1"/>
              <a:t>tipove</a:t>
            </a:r>
            <a:r>
              <a:rPr lang="en-US" sz="2000" dirty="0"/>
              <a:t> </a:t>
            </a:r>
            <a:r>
              <a:rPr lang="en-US" sz="2000" dirty="0" err="1"/>
              <a:t>podataka</a:t>
            </a:r>
            <a:r>
              <a:rPr lang="en-US" sz="2000" dirty="0"/>
              <a:t>, </a:t>
            </a:r>
            <a:r>
              <a:rPr lang="en-US" sz="2000" dirty="0" err="1"/>
              <a:t>relacije</a:t>
            </a:r>
            <a:r>
              <a:rPr lang="en-US" sz="2000" dirty="0"/>
              <a:t> </a:t>
            </a:r>
            <a:r>
              <a:rPr lang="en-US" sz="2000" dirty="0" err="1"/>
              <a:t>i</a:t>
            </a:r>
            <a:r>
              <a:rPr lang="en-US" sz="2000" dirty="0"/>
              <a:t> </a:t>
            </a:r>
            <a:r>
              <a:rPr lang="en-US" sz="2000" dirty="0" err="1"/>
              <a:t>ograničenja</a:t>
            </a:r>
            <a:r>
              <a:rPr lang="en-US" sz="2000" dirty="0"/>
              <a:t>.</a:t>
            </a:r>
            <a:endParaRPr lang="vi-VN" sz="2000" dirty="0"/>
          </a:p>
        </p:txBody>
      </p:sp>
      <p:sp>
        <p:nvSpPr>
          <p:cNvPr id="22532"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77C37893-10F6-41F1-AFBD-7AD4F10F9932}" type="slidenum">
              <a:rPr lang="en-US"/>
              <a:pPr/>
              <a:t>10</a:t>
            </a:fld>
            <a:endParaRPr lang="en-US"/>
          </a:p>
        </p:txBody>
      </p:sp>
    </p:spTree>
  </p:cSld>
  <p:clrMapOvr>
    <a:masterClrMapping/>
  </p:clrMapOvr>
  <p:transition>
    <p:wheel spokes="8"/>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bwMode="auto">
          <a:xfrm>
            <a:off x="344488" y="384176"/>
            <a:ext cx="8383587" cy="803356"/>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sz="3200" dirty="0"/>
              <a:t>KAKO SE PREDSTAVLJA KONCEPTUALNI MODEL PODATAKA?</a:t>
            </a:r>
            <a:endParaRPr lang="en-US" sz="3200" dirty="0"/>
          </a:p>
        </p:txBody>
      </p:sp>
      <p:sp>
        <p:nvSpPr>
          <p:cNvPr id="9219" name="Content Placeholder 2"/>
          <p:cNvSpPr>
            <a:spLocks noGrp="1"/>
          </p:cNvSpPr>
          <p:nvPr>
            <p:ph idx="1"/>
          </p:nvPr>
        </p:nvSpPr>
        <p:spPr>
          <a:xfrm>
            <a:off x="0" y="1480643"/>
            <a:ext cx="9144000" cy="4291012"/>
          </a:xfrm>
        </p:spPr>
        <p:txBody>
          <a:bodyPr/>
          <a:lstStyle/>
          <a:p>
            <a:pPr marL="0" indent="0" eaLnBrk="1" fontAlgn="auto" hangingPunct="1">
              <a:spcAft>
                <a:spcPts val="0"/>
              </a:spcAft>
              <a:buFont typeface="Wingdings" pitchFamily="2" charset="2"/>
              <a:buChar char="Ø"/>
              <a:defRPr/>
            </a:pPr>
            <a:r>
              <a:rPr lang="vi-VN" dirty="0">
                <a:solidFill>
                  <a:srgbClr val="FF0000"/>
                </a:solidFill>
                <a:latin typeface="Calibri" pitchFamily="34" charset="0"/>
                <a:cs typeface="Calibri" pitchFamily="34" charset="0"/>
              </a:rPr>
              <a:t>ER dijagrami se obično implementiraju kao relacione baze podataka</a:t>
            </a:r>
            <a:r>
              <a:rPr lang="vi-VN" dirty="0">
                <a:latin typeface="Calibri" pitchFamily="34" charset="0"/>
                <a:cs typeface="Calibri" pitchFamily="34" charset="0"/>
              </a:rPr>
              <a:t>. </a:t>
            </a:r>
            <a:endParaRPr lang="en-US" dirty="0">
              <a:latin typeface="Calibri" pitchFamily="34" charset="0"/>
              <a:cs typeface="Calibri" pitchFamily="34" charset="0"/>
            </a:endParaRPr>
          </a:p>
          <a:p>
            <a:pPr marL="0" indent="0" eaLnBrk="1" fontAlgn="auto" hangingPunct="1">
              <a:spcAft>
                <a:spcPts val="0"/>
              </a:spcAft>
              <a:buFont typeface="Wingdings" pitchFamily="2" charset="2"/>
              <a:buChar char="Ø"/>
              <a:defRPr/>
            </a:pPr>
            <a:r>
              <a:rPr lang="vi-VN" dirty="0">
                <a:latin typeface="Calibri" pitchFamily="34" charset="0"/>
                <a:cs typeface="Calibri" pitchFamily="34" charset="0"/>
              </a:rPr>
              <a:t>U jednostavnoj implementaciji relacione baze, </a:t>
            </a:r>
            <a:r>
              <a:rPr lang="vi-VN" dirty="0">
                <a:solidFill>
                  <a:srgbClr val="FF0000"/>
                </a:solidFill>
                <a:latin typeface="Calibri" pitchFamily="34" charset="0"/>
                <a:cs typeface="Calibri" pitchFamily="34" charset="0"/>
              </a:rPr>
              <a:t>svaka tabela predstavlja jedan tip entiteta, svaki red tabele predstavlja jednu instancu tipa entiteta, a svako polje u tabeli predstavlja atribut. </a:t>
            </a:r>
            <a:endParaRPr lang="en-US" dirty="0">
              <a:solidFill>
                <a:srgbClr val="FF0000"/>
              </a:solidFill>
              <a:latin typeface="Calibri" pitchFamily="34" charset="0"/>
              <a:cs typeface="Calibri" pitchFamily="34" charset="0"/>
            </a:endParaRPr>
          </a:p>
          <a:p>
            <a:pPr marL="0" indent="0" eaLnBrk="1" fontAlgn="auto" hangingPunct="1">
              <a:spcAft>
                <a:spcPts val="0"/>
              </a:spcAft>
              <a:buFont typeface="Wingdings" pitchFamily="2" charset="2"/>
              <a:buChar char="Ø"/>
              <a:defRPr/>
            </a:pPr>
            <a:r>
              <a:rPr lang="vi-VN" dirty="0">
                <a:latin typeface="Calibri" pitchFamily="34" charset="0"/>
                <a:cs typeface="Calibri" pitchFamily="34" charset="0"/>
              </a:rPr>
              <a:t>U relacionoj bazi podataka odnos između entiteta se implementira čuvanjem primarnog ključa jednog entiteta kao pokazivača ili "stran</a:t>
            </a:r>
            <a:r>
              <a:rPr lang="en-US" dirty="0" err="1">
                <a:latin typeface="Calibri" pitchFamily="34" charset="0"/>
                <a:cs typeface="Calibri" pitchFamily="34" charset="0"/>
              </a:rPr>
              <a:t>og</a:t>
            </a:r>
            <a:r>
              <a:rPr lang="vi-VN" dirty="0">
                <a:latin typeface="Calibri" pitchFamily="34" charset="0"/>
                <a:cs typeface="Calibri" pitchFamily="34" charset="0"/>
              </a:rPr>
              <a:t> ključa" u tabeli drugog entiteta</a:t>
            </a:r>
            <a:r>
              <a:rPr lang="en-US" dirty="0">
                <a:latin typeface="Calibri" pitchFamily="34" charset="0"/>
                <a:cs typeface="Calibri" pitchFamily="34" charset="0"/>
              </a:rPr>
              <a:t>.</a:t>
            </a:r>
          </a:p>
          <a:p>
            <a:pPr marL="0" indent="0" eaLnBrk="1" fontAlgn="auto" hangingPunct="1">
              <a:spcAft>
                <a:spcPts val="0"/>
              </a:spcAft>
              <a:buFont typeface="Wingdings" pitchFamily="2" charset="2"/>
              <a:buChar char="Ø"/>
              <a:defRPr/>
            </a:pPr>
            <a:r>
              <a:rPr lang="en-US" dirty="0">
                <a:latin typeface="Calibri" pitchFamily="34" charset="0"/>
                <a:cs typeface="Calibri" pitchFamily="34" charset="0"/>
              </a:rPr>
              <a:t>Kao </a:t>
            </a:r>
            <a:r>
              <a:rPr lang="en-US" dirty="0" err="1">
                <a:latin typeface="Calibri" pitchFamily="34" charset="0"/>
                <a:cs typeface="Calibri" pitchFamily="34" charset="0"/>
              </a:rPr>
              <a:t>softverska</a:t>
            </a:r>
            <a:r>
              <a:rPr lang="en-US" dirty="0">
                <a:latin typeface="Calibri" pitchFamily="34" charset="0"/>
                <a:cs typeface="Calibri" pitchFamily="34" charset="0"/>
              </a:rPr>
              <a:t> </a:t>
            </a:r>
            <a:r>
              <a:rPr lang="en-US" dirty="0" err="1">
                <a:latin typeface="Calibri" pitchFamily="34" charset="0"/>
                <a:cs typeface="Calibri" pitchFamily="34" charset="0"/>
              </a:rPr>
              <a:t>podrška</a:t>
            </a:r>
            <a:r>
              <a:rPr lang="en-US" dirty="0">
                <a:latin typeface="Calibri" pitchFamily="34" charset="0"/>
                <a:cs typeface="Calibri" pitchFamily="34" charset="0"/>
              </a:rPr>
              <a:t> </a:t>
            </a:r>
            <a:r>
              <a:rPr lang="en-US" dirty="0" err="1">
                <a:latin typeface="Calibri" pitchFamily="34" charset="0"/>
                <a:cs typeface="Calibri" pitchFamily="34" charset="0"/>
              </a:rPr>
              <a:t>za</a:t>
            </a:r>
            <a:r>
              <a:rPr lang="en-US" dirty="0">
                <a:latin typeface="Calibri" pitchFamily="34" charset="0"/>
                <a:cs typeface="Calibri" pitchFamily="34" charset="0"/>
              </a:rPr>
              <a:t> </a:t>
            </a:r>
            <a:r>
              <a:rPr lang="en-US" dirty="0" err="1">
                <a:latin typeface="Calibri" pitchFamily="34" charset="0"/>
                <a:cs typeface="Calibri" pitchFamily="34" charset="0"/>
              </a:rPr>
              <a:t>izradu</a:t>
            </a:r>
            <a:r>
              <a:rPr lang="en-US" dirty="0">
                <a:latin typeface="Calibri" pitchFamily="34" charset="0"/>
                <a:cs typeface="Calibri" pitchFamily="34" charset="0"/>
              </a:rPr>
              <a:t> </a:t>
            </a:r>
            <a:r>
              <a:rPr lang="en-US" dirty="0" err="1">
                <a:latin typeface="Calibri" pitchFamily="34" charset="0"/>
                <a:cs typeface="Calibri" pitchFamily="34" charset="0"/>
              </a:rPr>
              <a:t>konceptualnih</a:t>
            </a:r>
            <a:r>
              <a:rPr lang="en-US" dirty="0">
                <a:latin typeface="Calibri" pitchFamily="34" charset="0"/>
                <a:cs typeface="Calibri" pitchFamily="34" charset="0"/>
              </a:rPr>
              <a:t> </a:t>
            </a:r>
            <a:r>
              <a:rPr lang="en-US" dirty="0" err="1">
                <a:latin typeface="Calibri" pitchFamily="34" charset="0"/>
                <a:cs typeface="Calibri" pitchFamily="34" charset="0"/>
              </a:rPr>
              <a:t>modela</a:t>
            </a:r>
            <a:r>
              <a:rPr lang="en-US" dirty="0">
                <a:latin typeface="Calibri" pitchFamily="34" charset="0"/>
                <a:cs typeface="Calibri" pitchFamily="34" charset="0"/>
              </a:rPr>
              <a:t> </a:t>
            </a:r>
            <a:r>
              <a:rPr lang="en-US" dirty="0" err="1">
                <a:latin typeface="Calibri" pitchFamily="34" charset="0"/>
                <a:cs typeface="Calibri" pitchFamily="34" charset="0"/>
              </a:rPr>
              <a:t>korišćenjem</a:t>
            </a:r>
            <a:r>
              <a:rPr lang="en-US" dirty="0">
                <a:latin typeface="Calibri" pitchFamily="34" charset="0"/>
                <a:cs typeface="Calibri" pitchFamily="34" charset="0"/>
              </a:rPr>
              <a:t> ER </a:t>
            </a:r>
            <a:r>
              <a:rPr lang="en-US" dirty="0" err="1">
                <a:latin typeface="Calibri" pitchFamily="34" charset="0"/>
                <a:cs typeface="Calibri" pitchFamily="34" charset="0"/>
              </a:rPr>
              <a:t>dijagrama</a:t>
            </a:r>
            <a:r>
              <a:rPr lang="en-US" dirty="0">
                <a:latin typeface="Calibri" pitchFamily="34" charset="0"/>
                <a:cs typeface="Calibri" pitchFamily="34" charset="0"/>
              </a:rPr>
              <a:t> </a:t>
            </a:r>
            <a:r>
              <a:rPr lang="en-US" dirty="0" err="1">
                <a:latin typeface="Calibri" pitchFamily="34" charset="0"/>
                <a:cs typeface="Calibri" pitchFamily="34" charset="0"/>
              </a:rPr>
              <a:t>koriste</a:t>
            </a:r>
            <a:r>
              <a:rPr lang="en-US" dirty="0">
                <a:latin typeface="Calibri" pitchFamily="34" charset="0"/>
                <a:cs typeface="Calibri" pitchFamily="34" charset="0"/>
              </a:rPr>
              <a:t> se </a:t>
            </a:r>
            <a:r>
              <a:rPr lang="en-US" dirty="0">
                <a:solidFill>
                  <a:srgbClr val="FF0000"/>
                </a:solidFill>
                <a:latin typeface="Calibri" pitchFamily="34" charset="0"/>
                <a:cs typeface="Calibri" pitchFamily="34" charset="0"/>
              </a:rPr>
              <a:t>CASE </a:t>
            </a:r>
            <a:r>
              <a:rPr lang="en-US" dirty="0" err="1">
                <a:solidFill>
                  <a:srgbClr val="FF0000"/>
                </a:solidFill>
                <a:latin typeface="Calibri" pitchFamily="34" charset="0"/>
                <a:cs typeface="Calibri" pitchFamily="34" charset="0"/>
              </a:rPr>
              <a:t>alati</a:t>
            </a:r>
            <a:r>
              <a:rPr lang="en-US" dirty="0">
                <a:latin typeface="Calibri" pitchFamily="34" charset="0"/>
                <a:cs typeface="Calibri" pitchFamily="34" charset="0"/>
              </a:rPr>
              <a:t> (Computer </a:t>
            </a:r>
            <a:r>
              <a:rPr lang="en-US" dirty="0" err="1">
                <a:latin typeface="Calibri" pitchFamily="34" charset="0"/>
                <a:cs typeface="Calibri" pitchFamily="34" charset="0"/>
              </a:rPr>
              <a:t>AidedSoftware</a:t>
            </a:r>
            <a:r>
              <a:rPr lang="en-US" dirty="0">
                <a:latin typeface="Calibri" pitchFamily="34" charset="0"/>
                <a:cs typeface="Calibri" pitchFamily="34" charset="0"/>
              </a:rPr>
              <a:t> Engineering), (</a:t>
            </a:r>
            <a:r>
              <a:rPr lang="en-US" b="1" dirty="0">
                <a:solidFill>
                  <a:srgbClr val="FF0000"/>
                </a:solidFill>
                <a:latin typeface="Calibri" pitchFamily="34" charset="0"/>
                <a:cs typeface="Calibri" pitchFamily="34" charset="0"/>
              </a:rPr>
              <a:t>CASE </a:t>
            </a:r>
            <a:r>
              <a:rPr lang="en-US" b="1" dirty="0" err="1">
                <a:solidFill>
                  <a:srgbClr val="FF0000"/>
                </a:solidFill>
                <a:latin typeface="Calibri" pitchFamily="34" charset="0"/>
                <a:cs typeface="Calibri" pitchFamily="34" charset="0"/>
              </a:rPr>
              <a:t>alat</a:t>
            </a:r>
            <a:r>
              <a:rPr lang="en-US" b="1" dirty="0">
                <a:solidFill>
                  <a:srgbClr val="FF0000"/>
                </a:solidFill>
                <a:latin typeface="Calibri" pitchFamily="34" charset="0"/>
                <a:cs typeface="Calibri" pitchFamily="34" charset="0"/>
              </a:rPr>
              <a:t> </a:t>
            </a:r>
            <a:r>
              <a:rPr lang="en-US" b="1" dirty="0" err="1">
                <a:solidFill>
                  <a:srgbClr val="FF0000"/>
                </a:solidFill>
                <a:latin typeface="Calibri" pitchFamily="34" charset="0"/>
                <a:cs typeface="Calibri" pitchFamily="34" charset="0"/>
              </a:rPr>
              <a:t>PowerDesigner</a:t>
            </a:r>
            <a:r>
              <a:rPr lang="en-US" dirty="0">
                <a:latin typeface="Calibri" pitchFamily="34" charset="0"/>
                <a:cs typeface="Calibri" pitchFamily="34" charset="0"/>
              </a:rPr>
              <a:t>).</a:t>
            </a:r>
          </a:p>
        </p:txBody>
      </p:sp>
      <p:sp>
        <p:nvSpPr>
          <p:cNvPr id="23556"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96A41D21-1E40-4D2C-A11B-1045ED7CC4F3}" type="slidenum">
              <a:rPr lang="en-US"/>
              <a:pPr/>
              <a:t>11</a:t>
            </a:fld>
            <a:endParaRPr lang="en-US"/>
          </a:p>
        </p:txBody>
      </p:sp>
    </p:spTree>
  </p:cSld>
  <p:clrMapOvr>
    <a:masterClrMapping/>
  </p:clrMapOvr>
  <p:transition>
    <p:wheel spokes="8"/>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6"/>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endParaRPr lang="en-US"/>
          </a:p>
        </p:txBody>
      </p:sp>
      <p:sp>
        <p:nvSpPr>
          <p:cNvPr id="8" name="Content Placeholder 7"/>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en-US"/>
          </a:p>
        </p:txBody>
      </p:sp>
      <p:sp>
        <p:nvSpPr>
          <p:cNvPr id="24580" name="Slide Number Placeholder 1"/>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5F9C44CB-FA9B-4D7E-8161-4B970CBDDD4F}" type="slidenum">
              <a:rPr lang="en-US"/>
              <a:pPr/>
              <a:t>12</a:t>
            </a:fld>
            <a:endParaRPr lang="en-US"/>
          </a:p>
        </p:txBody>
      </p:sp>
      <p:pic>
        <p:nvPicPr>
          <p:cNvPr id="10243" name="Picture 2" descr="http://mdita.metropolitan.ac.rs/qdita-temp/IT350/L03/IT350-IT2008-IM-DMOD-CONC-Slika111.png"/>
          <p:cNvPicPr>
            <a:picLocks noChangeAspect="1" noChangeArrowheads="1"/>
          </p:cNvPicPr>
          <p:nvPr/>
        </p:nvPicPr>
        <p:blipFill>
          <a:blip r:embed="rId2"/>
          <a:srcRect/>
          <a:stretch>
            <a:fillRect/>
          </a:stretch>
        </p:blipFill>
        <p:spPr bwMode="auto">
          <a:xfrm>
            <a:off x="0" y="784225"/>
            <a:ext cx="4097338" cy="3405188"/>
          </a:xfrm>
          <a:prstGeom prst="rect">
            <a:avLst/>
          </a:prstGeom>
          <a:noFill/>
          <a:ln w="9525">
            <a:noFill/>
            <a:miter lim="800000"/>
            <a:headEnd/>
            <a:tailEnd/>
          </a:ln>
        </p:spPr>
      </p:pic>
      <p:sp>
        <p:nvSpPr>
          <p:cNvPr id="4" name="Rectangle 3"/>
          <p:cNvSpPr/>
          <p:nvPr/>
        </p:nvSpPr>
        <p:spPr>
          <a:xfrm>
            <a:off x="4067175" y="311150"/>
            <a:ext cx="4875213" cy="1200150"/>
          </a:xfrm>
          <a:prstGeom prst="rect">
            <a:avLst/>
          </a:prstGeom>
          <a:solidFill>
            <a:schemeClr val="accent6">
              <a:lumMod val="40000"/>
              <a:lumOff val="60000"/>
            </a:schemeClr>
          </a:solidFill>
        </p:spPr>
        <p:txBody>
          <a:bodyPr>
            <a:spAutoFit/>
          </a:bodyPr>
          <a:lstStyle/>
          <a:p>
            <a:pPr>
              <a:defRPr/>
            </a:pPr>
            <a:r>
              <a:rPr lang="sr-Latn-RS" dirty="0"/>
              <a:t>K</a:t>
            </a:r>
            <a:r>
              <a:rPr lang="vi-VN" dirty="0"/>
              <a:t>onceptualni model podataka se sastoji od tipova entiteta, relacija između tipova entiteta sa definisanom kardinalnošću i atributa tipova entiteta.</a:t>
            </a:r>
            <a:endParaRPr lang="en-US" dirty="0"/>
          </a:p>
        </p:txBody>
      </p:sp>
      <p:sp>
        <p:nvSpPr>
          <p:cNvPr id="5" name="Rectangle 4"/>
          <p:cNvSpPr/>
          <p:nvPr/>
        </p:nvSpPr>
        <p:spPr>
          <a:xfrm>
            <a:off x="4114800" y="1617663"/>
            <a:ext cx="4791075" cy="2308225"/>
          </a:xfrm>
          <a:prstGeom prst="rect">
            <a:avLst/>
          </a:prstGeom>
          <a:solidFill>
            <a:srgbClr val="FFFF66"/>
          </a:solidFill>
        </p:spPr>
        <p:txBody>
          <a:bodyPr>
            <a:spAutoFit/>
          </a:bodyPr>
          <a:lstStyle/>
          <a:p>
            <a:pPr>
              <a:defRPr/>
            </a:pPr>
            <a:r>
              <a:rPr lang="sr-Latn-RS" dirty="0"/>
              <a:t>T</a:t>
            </a:r>
            <a:r>
              <a:rPr lang="en-US" dirty="0" err="1"/>
              <a:t>ipovi</a:t>
            </a:r>
            <a:r>
              <a:rPr lang="en-US" dirty="0"/>
              <a:t> </a:t>
            </a:r>
            <a:r>
              <a:rPr lang="en-US" dirty="0" err="1"/>
              <a:t>entiteta</a:t>
            </a:r>
            <a:r>
              <a:rPr lang="en-US" dirty="0"/>
              <a:t> </a:t>
            </a:r>
            <a:r>
              <a:rPr lang="en-US" dirty="0" err="1"/>
              <a:t>sa</a:t>
            </a:r>
            <a:r>
              <a:rPr lang="en-US" dirty="0"/>
              <a:t> </a:t>
            </a:r>
            <a:r>
              <a:rPr lang="en-US" dirty="0" err="1"/>
              <a:t>odgovarajućim</a:t>
            </a:r>
            <a:r>
              <a:rPr lang="en-US" dirty="0"/>
              <a:t> </a:t>
            </a:r>
            <a:r>
              <a:rPr lang="en-US" dirty="0" err="1"/>
              <a:t>atributima</a:t>
            </a:r>
            <a:r>
              <a:rPr lang="en-US" dirty="0"/>
              <a:t>:</a:t>
            </a:r>
          </a:p>
          <a:p>
            <a:pPr>
              <a:defRPr/>
            </a:pPr>
            <a:r>
              <a:rPr lang="en-US" dirty="0">
                <a:solidFill>
                  <a:srgbClr val="FF0000"/>
                </a:solidFill>
              </a:rPr>
              <a:t>Photo (</a:t>
            </a:r>
            <a:r>
              <a:rPr lang="en-US" dirty="0" err="1">
                <a:solidFill>
                  <a:srgbClr val="FF0000"/>
                </a:solidFill>
              </a:rPr>
              <a:t>slika</a:t>
            </a:r>
            <a:r>
              <a:rPr lang="en-US" dirty="0">
                <a:solidFill>
                  <a:srgbClr val="FF0000"/>
                </a:solidFill>
              </a:rPr>
              <a:t>) </a:t>
            </a:r>
            <a:r>
              <a:rPr lang="en-US" dirty="0" err="1">
                <a:solidFill>
                  <a:srgbClr val="FF0000"/>
                </a:solidFill>
              </a:rPr>
              <a:t>sa</a:t>
            </a:r>
            <a:r>
              <a:rPr lang="en-US" dirty="0">
                <a:solidFill>
                  <a:srgbClr val="FF0000"/>
                </a:solidFill>
              </a:rPr>
              <a:t> </a:t>
            </a:r>
            <a:r>
              <a:rPr lang="en-US" dirty="0" err="1">
                <a:solidFill>
                  <a:srgbClr val="FF0000"/>
                </a:solidFill>
              </a:rPr>
              <a:t>atributima</a:t>
            </a:r>
            <a:r>
              <a:rPr lang="en-US" dirty="0">
                <a:solidFill>
                  <a:srgbClr val="FF0000"/>
                </a:solidFill>
              </a:rPr>
              <a:t> ID, Title, Description, Privacy </a:t>
            </a:r>
            <a:r>
              <a:rPr lang="en-US" dirty="0" err="1">
                <a:solidFill>
                  <a:srgbClr val="FF0000"/>
                </a:solidFill>
              </a:rPr>
              <a:t>itd</a:t>
            </a:r>
            <a:r>
              <a:rPr lang="en-US" dirty="0"/>
              <a:t>.</a:t>
            </a:r>
          </a:p>
          <a:p>
            <a:pPr>
              <a:defRPr/>
            </a:pPr>
            <a:r>
              <a:rPr lang="en-US" dirty="0">
                <a:solidFill>
                  <a:srgbClr val="00B050"/>
                </a:solidFill>
              </a:rPr>
              <a:t>Album </a:t>
            </a:r>
            <a:r>
              <a:rPr lang="en-US" dirty="0" err="1">
                <a:solidFill>
                  <a:srgbClr val="00B050"/>
                </a:solidFill>
              </a:rPr>
              <a:t>sa</a:t>
            </a:r>
            <a:r>
              <a:rPr lang="en-US" dirty="0">
                <a:solidFill>
                  <a:srgbClr val="00B050"/>
                </a:solidFill>
              </a:rPr>
              <a:t> </a:t>
            </a:r>
            <a:r>
              <a:rPr lang="en-US" dirty="0" err="1">
                <a:solidFill>
                  <a:srgbClr val="00B050"/>
                </a:solidFill>
              </a:rPr>
              <a:t>atributima</a:t>
            </a:r>
            <a:r>
              <a:rPr lang="en-US" dirty="0">
                <a:solidFill>
                  <a:srgbClr val="00B050"/>
                </a:solidFill>
              </a:rPr>
              <a:t> Title, Description, View</a:t>
            </a:r>
          </a:p>
          <a:p>
            <a:pPr>
              <a:defRPr/>
            </a:pPr>
            <a:r>
              <a:rPr lang="en-US" dirty="0">
                <a:solidFill>
                  <a:srgbClr val="7030A0"/>
                </a:solidFill>
              </a:rPr>
              <a:t>Tag </a:t>
            </a:r>
            <a:r>
              <a:rPr lang="en-US" dirty="0" err="1">
                <a:solidFill>
                  <a:srgbClr val="7030A0"/>
                </a:solidFill>
              </a:rPr>
              <a:t>sa</a:t>
            </a:r>
            <a:r>
              <a:rPr lang="en-US" dirty="0">
                <a:solidFill>
                  <a:srgbClr val="7030A0"/>
                </a:solidFill>
              </a:rPr>
              <a:t> </a:t>
            </a:r>
            <a:r>
              <a:rPr lang="en-US" dirty="0" err="1">
                <a:solidFill>
                  <a:srgbClr val="7030A0"/>
                </a:solidFill>
              </a:rPr>
              <a:t>atributom</a:t>
            </a:r>
            <a:r>
              <a:rPr lang="en-US" dirty="0">
                <a:solidFill>
                  <a:srgbClr val="7030A0"/>
                </a:solidFill>
              </a:rPr>
              <a:t> Title</a:t>
            </a:r>
          </a:p>
          <a:p>
            <a:pPr>
              <a:defRPr/>
            </a:pPr>
            <a:r>
              <a:rPr lang="en-US" dirty="0">
                <a:solidFill>
                  <a:srgbClr val="C00000"/>
                </a:solidFill>
              </a:rPr>
              <a:t>Location </a:t>
            </a:r>
            <a:r>
              <a:rPr lang="en-US" dirty="0" err="1">
                <a:solidFill>
                  <a:srgbClr val="C00000"/>
                </a:solidFill>
              </a:rPr>
              <a:t>sa</a:t>
            </a:r>
            <a:r>
              <a:rPr lang="en-US" dirty="0">
                <a:solidFill>
                  <a:srgbClr val="C00000"/>
                </a:solidFill>
              </a:rPr>
              <a:t> </a:t>
            </a:r>
            <a:r>
              <a:rPr lang="en-US" dirty="0" err="1">
                <a:solidFill>
                  <a:srgbClr val="C00000"/>
                </a:solidFill>
              </a:rPr>
              <a:t>atributima</a:t>
            </a:r>
            <a:r>
              <a:rPr lang="en-US" dirty="0">
                <a:solidFill>
                  <a:srgbClr val="C00000"/>
                </a:solidFill>
              </a:rPr>
              <a:t> Name </a:t>
            </a:r>
            <a:r>
              <a:rPr lang="en-US" dirty="0" err="1">
                <a:solidFill>
                  <a:srgbClr val="C00000"/>
                </a:solidFill>
              </a:rPr>
              <a:t>i</a:t>
            </a:r>
            <a:r>
              <a:rPr lang="en-US" dirty="0">
                <a:solidFill>
                  <a:srgbClr val="C00000"/>
                </a:solidFill>
              </a:rPr>
              <a:t> </a:t>
            </a:r>
            <a:r>
              <a:rPr lang="en-US" dirty="0" err="1">
                <a:solidFill>
                  <a:srgbClr val="C00000"/>
                </a:solidFill>
              </a:rPr>
              <a:t>Shortname</a:t>
            </a:r>
            <a:endParaRPr lang="en-US" dirty="0">
              <a:solidFill>
                <a:srgbClr val="C00000"/>
              </a:solidFill>
            </a:endParaRPr>
          </a:p>
          <a:p>
            <a:pPr>
              <a:defRPr/>
            </a:pPr>
            <a:r>
              <a:rPr lang="en-US" dirty="0">
                <a:solidFill>
                  <a:srgbClr val="CC0099"/>
                </a:solidFill>
              </a:rPr>
              <a:t>Upload History </a:t>
            </a:r>
            <a:r>
              <a:rPr lang="en-US" dirty="0" err="1">
                <a:solidFill>
                  <a:srgbClr val="CC0099"/>
                </a:solidFill>
              </a:rPr>
              <a:t>sa</a:t>
            </a:r>
            <a:r>
              <a:rPr lang="en-US" dirty="0">
                <a:solidFill>
                  <a:srgbClr val="CC0099"/>
                </a:solidFill>
              </a:rPr>
              <a:t> </a:t>
            </a:r>
            <a:r>
              <a:rPr lang="en-US" dirty="0" err="1">
                <a:solidFill>
                  <a:srgbClr val="CC0099"/>
                </a:solidFill>
              </a:rPr>
              <a:t>atributom</a:t>
            </a:r>
            <a:r>
              <a:rPr lang="en-US" dirty="0">
                <a:solidFill>
                  <a:srgbClr val="CC0099"/>
                </a:solidFill>
              </a:rPr>
              <a:t> Date</a:t>
            </a:r>
          </a:p>
          <a:p>
            <a:pPr>
              <a:defRPr/>
            </a:pPr>
            <a:r>
              <a:rPr lang="en-US" dirty="0">
                <a:solidFill>
                  <a:schemeClr val="accent1">
                    <a:lumMod val="25000"/>
                  </a:schemeClr>
                </a:solidFill>
              </a:rPr>
              <a:t>Comment </a:t>
            </a:r>
            <a:r>
              <a:rPr lang="en-US" dirty="0" err="1">
                <a:solidFill>
                  <a:schemeClr val="accent1">
                    <a:lumMod val="25000"/>
                  </a:schemeClr>
                </a:solidFill>
              </a:rPr>
              <a:t>sa</a:t>
            </a:r>
            <a:r>
              <a:rPr lang="en-US" dirty="0">
                <a:solidFill>
                  <a:schemeClr val="accent1">
                    <a:lumMod val="25000"/>
                  </a:schemeClr>
                </a:solidFill>
              </a:rPr>
              <a:t> </a:t>
            </a:r>
            <a:r>
              <a:rPr lang="en-US" dirty="0" err="1">
                <a:solidFill>
                  <a:schemeClr val="accent1">
                    <a:lumMod val="25000"/>
                  </a:schemeClr>
                </a:solidFill>
              </a:rPr>
              <a:t>atributima</a:t>
            </a:r>
            <a:r>
              <a:rPr lang="en-US" dirty="0">
                <a:solidFill>
                  <a:schemeClr val="accent1">
                    <a:lumMod val="25000"/>
                  </a:schemeClr>
                </a:solidFill>
              </a:rPr>
              <a:t> Post Date </a:t>
            </a:r>
            <a:r>
              <a:rPr lang="en-US" dirty="0" err="1">
                <a:solidFill>
                  <a:schemeClr val="accent1">
                    <a:lumMod val="25000"/>
                  </a:schemeClr>
                </a:solidFill>
              </a:rPr>
              <a:t>i</a:t>
            </a:r>
            <a:r>
              <a:rPr lang="en-US" dirty="0">
                <a:solidFill>
                  <a:schemeClr val="accent1">
                    <a:lumMod val="25000"/>
                  </a:schemeClr>
                </a:solidFill>
              </a:rPr>
              <a:t> Content</a:t>
            </a:r>
          </a:p>
        </p:txBody>
      </p:sp>
      <p:sp>
        <p:nvSpPr>
          <p:cNvPr id="6" name="Rectangle 5"/>
          <p:cNvSpPr/>
          <p:nvPr/>
        </p:nvSpPr>
        <p:spPr>
          <a:xfrm>
            <a:off x="201613" y="4271963"/>
            <a:ext cx="8693150" cy="2586037"/>
          </a:xfrm>
          <a:prstGeom prst="rect">
            <a:avLst/>
          </a:prstGeom>
          <a:solidFill>
            <a:schemeClr val="accent1">
              <a:lumMod val="20000"/>
              <a:lumOff val="80000"/>
            </a:schemeClr>
          </a:solidFill>
        </p:spPr>
        <p:txBody>
          <a:bodyPr>
            <a:spAutoFit/>
          </a:bodyPr>
          <a:lstStyle/>
          <a:p>
            <a:pPr>
              <a:defRPr/>
            </a:pPr>
            <a:r>
              <a:rPr lang="vi-VN" dirty="0"/>
              <a:t>Između tipova entiteta postoje relacije:</a:t>
            </a:r>
          </a:p>
          <a:p>
            <a:pPr>
              <a:buFont typeface="Wingdings" pitchFamily="2" charset="2"/>
              <a:buChar char="Ø"/>
              <a:defRPr/>
            </a:pPr>
            <a:r>
              <a:rPr lang="vi-VN" dirty="0"/>
              <a:t>Da bi znali u kom se albumu nalazi slika, uspostavljena je relacija između tipova entiteta Album i Photo</a:t>
            </a:r>
          </a:p>
          <a:p>
            <a:pPr>
              <a:buFont typeface="Wingdings" pitchFamily="2" charset="2"/>
              <a:buChar char="Ø"/>
              <a:defRPr/>
            </a:pPr>
            <a:r>
              <a:rPr lang="vi-VN" dirty="0"/>
              <a:t>Da bi znali lokaciju na kojoj je slika napravljena uspostavljena je relacija između tipova entiteta Photo i Location</a:t>
            </a:r>
          </a:p>
          <a:p>
            <a:pPr>
              <a:buFont typeface="Wingdings" pitchFamily="2" charset="2"/>
              <a:buChar char="Ø"/>
              <a:defRPr/>
            </a:pPr>
            <a:r>
              <a:rPr lang="vi-VN" dirty="0"/>
              <a:t>Da bismo mogli da ostavimo jedan ili više komentara vezanih za sliku uspostavljena je relacija Photo i Comment itd.</a:t>
            </a:r>
          </a:p>
          <a:p>
            <a:pPr>
              <a:defRPr/>
            </a:pPr>
            <a:br>
              <a:rPr lang="vi-VN" dirty="0"/>
            </a:br>
            <a:endParaRPr lang="en-US" dirty="0"/>
          </a:p>
        </p:txBody>
      </p:sp>
      <p:sp>
        <p:nvSpPr>
          <p:cNvPr id="9" name="Rectangle 8"/>
          <p:cNvSpPr/>
          <p:nvPr/>
        </p:nvSpPr>
        <p:spPr>
          <a:xfrm>
            <a:off x="0" y="168275"/>
            <a:ext cx="4073525" cy="646113"/>
          </a:xfrm>
          <a:prstGeom prst="rect">
            <a:avLst/>
          </a:prstGeom>
          <a:solidFill>
            <a:schemeClr val="accent4"/>
          </a:solidFill>
        </p:spPr>
        <p:txBody>
          <a:bodyPr>
            <a:spAutoFit/>
          </a:bodyPr>
          <a:lstStyle/>
          <a:p>
            <a:pPr algn="ctr">
              <a:defRPr/>
            </a:pPr>
            <a:r>
              <a:rPr lang="en-US" dirty="0"/>
              <a:t>PRIMER KONCEPTUALNOG MODELA</a:t>
            </a: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heel(4)">
                                      <p:cBhvr>
                                        <p:cTn id="7" dur="5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p:stCondLst>
                        <p:cond delay="indefinite"/>
                      </p:stCondLst>
                      <p:childTnLst>
                        <p:par>
                          <p:cTn id="17" fill="hold">
                            <p:stCondLst>
                              <p:cond delay="0"/>
                            </p:stCondLst>
                            <p:childTnLst>
                              <p:par>
                                <p:cTn id="18" presetID="39" presetClass="entr" presetSubtype="0" accel="10000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5"/>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5"/>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down)">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sz="3200"/>
              <a:t>Koraci u kreiranju konceptualnog modela</a:t>
            </a:r>
            <a:endParaRPr lang="en-US" sz="3200"/>
          </a:p>
        </p:txBody>
      </p:sp>
      <p:sp>
        <p:nvSpPr>
          <p:cNvPr id="11267" name="Content Placeholder 2"/>
          <p:cNvSpPr>
            <a:spLocks noGrp="1"/>
          </p:cNvSpPr>
          <p:nvPr>
            <p:ph idx="1"/>
          </p:nvPr>
        </p:nvSpPr>
        <p:spPr>
          <a:xfrm>
            <a:off x="0" y="1098550"/>
            <a:ext cx="8977313" cy="4981575"/>
          </a:xfrm>
        </p:spPr>
        <p:txBody>
          <a:bodyPr/>
          <a:lstStyle/>
          <a:p>
            <a:pPr marL="0" indent="0" eaLnBrk="1" fontAlgn="auto" hangingPunct="1">
              <a:spcAft>
                <a:spcPts val="0"/>
              </a:spcAft>
              <a:buFont typeface="Arial" panose="020B0604020202020204" pitchFamily="34" charset="0"/>
              <a:buNone/>
              <a:defRPr/>
            </a:pPr>
            <a:r>
              <a:rPr lang="vi-VN" sz="2000" b="1" dirty="0">
                <a:latin typeface="Calibri" pitchFamily="34" charset="0"/>
                <a:cs typeface="Calibri" pitchFamily="34" charset="0"/>
              </a:rPr>
              <a:t>Glavni koraci u kreiranj</a:t>
            </a:r>
            <a:r>
              <a:rPr lang="sr-Latn-RS" sz="2000" b="1" dirty="0">
                <a:latin typeface="Calibri" pitchFamily="34" charset="0"/>
                <a:cs typeface="Calibri" pitchFamily="34" charset="0"/>
              </a:rPr>
              <a:t>u</a:t>
            </a:r>
            <a:r>
              <a:rPr lang="vi-VN" sz="2000" b="1" dirty="0">
                <a:latin typeface="Calibri" pitchFamily="34" charset="0"/>
                <a:cs typeface="Calibri" pitchFamily="34" charset="0"/>
              </a:rPr>
              <a:t> konceptualnog modela koji predstavljamo ER dijagramom su:</a:t>
            </a:r>
          </a:p>
          <a:p>
            <a:pPr marL="0" indent="0" eaLnBrk="1" fontAlgn="auto" hangingPunct="1">
              <a:spcAft>
                <a:spcPts val="0"/>
              </a:spcAft>
              <a:buFont typeface="Wingdings" pitchFamily="2" charset="2"/>
              <a:buChar char="ü"/>
              <a:defRPr/>
            </a:pPr>
            <a:r>
              <a:rPr lang="vi-VN" sz="2000" dirty="0">
                <a:solidFill>
                  <a:srgbClr val="FF0000"/>
                </a:solidFill>
              </a:rPr>
              <a:t>Odrediti tipove entiteta</a:t>
            </a:r>
          </a:p>
          <a:p>
            <a:pPr marL="0" indent="0" eaLnBrk="1" fontAlgn="auto" hangingPunct="1">
              <a:spcAft>
                <a:spcPts val="0"/>
              </a:spcAft>
              <a:buFont typeface="Wingdings" pitchFamily="2" charset="2"/>
              <a:buChar char="ü"/>
              <a:defRPr/>
            </a:pPr>
            <a:r>
              <a:rPr lang="vi-VN" sz="2000" dirty="0">
                <a:solidFill>
                  <a:srgbClr val="FF0000"/>
                </a:solidFill>
              </a:rPr>
              <a:t>Odrediti relacije između tipova entiteta</a:t>
            </a:r>
          </a:p>
          <a:p>
            <a:pPr marL="0" indent="0" eaLnBrk="1" fontAlgn="auto" hangingPunct="1">
              <a:spcAft>
                <a:spcPts val="0"/>
              </a:spcAft>
              <a:buFont typeface="Wingdings" pitchFamily="2" charset="2"/>
              <a:buChar char="ü"/>
              <a:defRPr/>
            </a:pPr>
            <a:r>
              <a:rPr lang="vi-VN" sz="2000" dirty="0">
                <a:solidFill>
                  <a:srgbClr val="FF0000"/>
                </a:solidFill>
              </a:rPr>
              <a:t>Profiniti definiciju tipova entiteta</a:t>
            </a:r>
            <a:endParaRPr lang="en-US" sz="2000" dirty="0">
              <a:solidFill>
                <a:srgbClr val="FF0000"/>
              </a:solidFill>
            </a:endParaRPr>
          </a:p>
          <a:p>
            <a:pPr marL="0" indent="0" eaLnBrk="1" fontAlgn="auto" hangingPunct="1">
              <a:spcAft>
                <a:spcPts val="0"/>
              </a:spcAft>
              <a:buFont typeface="Wingdings" pitchFamily="2" charset="2"/>
              <a:buChar char="ü"/>
              <a:defRPr/>
            </a:pPr>
            <a:endParaRPr lang="vi-VN" sz="2000" dirty="0">
              <a:solidFill>
                <a:srgbClr val="FF0000"/>
              </a:solidFill>
            </a:endParaRPr>
          </a:p>
          <a:p>
            <a:pPr marL="0" indent="0" eaLnBrk="1" fontAlgn="auto" hangingPunct="1">
              <a:spcAft>
                <a:spcPts val="0"/>
              </a:spcAft>
              <a:buFont typeface="Arial" panose="020B0604020202020204" pitchFamily="34" charset="0"/>
              <a:buNone/>
              <a:defRPr/>
            </a:pPr>
            <a:r>
              <a:rPr lang="vi-VN" sz="2000" b="1" dirty="0"/>
              <a:t>Najčešći scenario je:</a:t>
            </a:r>
          </a:p>
          <a:p>
            <a:pPr marL="0" indent="0" eaLnBrk="1" fontAlgn="auto" hangingPunct="1">
              <a:spcAft>
                <a:spcPts val="0"/>
              </a:spcAft>
              <a:buFont typeface="Wingdings" pitchFamily="2" charset="2"/>
              <a:buChar char="Ø"/>
              <a:defRPr/>
            </a:pPr>
            <a:r>
              <a:rPr lang="vi-VN" sz="2000" dirty="0">
                <a:solidFill>
                  <a:srgbClr val="FF0000"/>
                </a:solidFill>
              </a:rPr>
              <a:t>Poći od tekstualnog opisa problema</a:t>
            </a:r>
          </a:p>
          <a:p>
            <a:pPr marL="0" indent="0" eaLnBrk="1" fontAlgn="auto" hangingPunct="1">
              <a:spcAft>
                <a:spcPts val="0"/>
              </a:spcAft>
              <a:buFont typeface="Wingdings" pitchFamily="2" charset="2"/>
              <a:buChar char="Ø"/>
              <a:defRPr/>
            </a:pPr>
            <a:r>
              <a:rPr lang="vi-VN" sz="2000" dirty="0">
                <a:solidFill>
                  <a:srgbClr val="FF0000"/>
                </a:solidFill>
              </a:rPr>
              <a:t>Analizirati ga i uvesti neophodne pretpostavke</a:t>
            </a:r>
          </a:p>
          <a:p>
            <a:pPr marL="0" indent="0" eaLnBrk="1" fontAlgn="auto" hangingPunct="1">
              <a:spcAft>
                <a:spcPts val="0"/>
              </a:spcAft>
              <a:buFont typeface="Wingdings" pitchFamily="2" charset="2"/>
              <a:buChar char="Ø"/>
              <a:defRPr/>
            </a:pPr>
            <a:r>
              <a:rPr lang="vi-VN" sz="2000" dirty="0">
                <a:solidFill>
                  <a:srgbClr val="FF0000"/>
                </a:solidFill>
              </a:rPr>
              <a:t>Kreirati ER dijagram koji odslikava situaciju i eksplicira relacije među tipovima entiteta</a:t>
            </a:r>
          </a:p>
          <a:p>
            <a:pPr marL="0" indent="0" eaLnBrk="1" fontAlgn="auto" hangingPunct="1">
              <a:spcAft>
                <a:spcPts val="0"/>
              </a:spcAft>
              <a:buFont typeface="Wingdings" pitchFamily="2" charset="2"/>
              <a:buChar char="Ø"/>
              <a:defRPr/>
            </a:pPr>
            <a:r>
              <a:rPr lang="vi-VN" sz="2000" dirty="0">
                <a:solidFill>
                  <a:srgbClr val="FF0000"/>
                </a:solidFill>
              </a:rPr>
              <a:t>Korak od ER dijagrama ka implementaciji baze podataka je pravolinijski</a:t>
            </a:r>
          </a:p>
          <a:p>
            <a:pPr marL="0" indent="0" eaLnBrk="1" fontAlgn="auto" hangingPunct="1">
              <a:spcAft>
                <a:spcPts val="0"/>
              </a:spcAft>
              <a:buFont typeface="Wingdings" pitchFamily="2" charset="2"/>
              <a:buChar char="Ø"/>
              <a:defRPr/>
            </a:pPr>
            <a:r>
              <a:rPr lang="vi-VN" sz="2000" dirty="0">
                <a:solidFill>
                  <a:srgbClr val="FF0000"/>
                </a:solidFill>
              </a:rPr>
              <a:t>Kreiranje baze podataka i jeste naš glavni cilj</a:t>
            </a:r>
          </a:p>
          <a:p>
            <a:pPr marL="0" indent="0" eaLnBrk="1" fontAlgn="auto" hangingPunct="1">
              <a:spcAft>
                <a:spcPts val="0"/>
              </a:spcAft>
              <a:buFont typeface="Arial" panose="020B0604020202020204" pitchFamily="34" charset="0"/>
              <a:buNone/>
              <a:defRPr/>
            </a:pPr>
            <a:endParaRPr lang="en-US" dirty="0"/>
          </a:p>
        </p:txBody>
      </p:sp>
      <p:sp>
        <p:nvSpPr>
          <p:cNvPr id="25604"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1FD969E7-A1B3-49D9-94B7-4AC6B86385CC}" type="slidenum">
              <a:rPr lang="en-US"/>
              <a:pPr/>
              <a:t>13</a:t>
            </a:fld>
            <a:endParaRPr lang="en-US"/>
          </a:p>
        </p:txBody>
      </p:sp>
    </p:spTree>
  </p:cSld>
  <p:clrMapOvr>
    <a:masterClrMapping/>
  </p:clrMapOvr>
  <p:transition>
    <p:wheel spokes="8"/>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bwMode="auto">
          <a:xfrm>
            <a:off x="574059" y="193107"/>
            <a:ext cx="796944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sz="3200" dirty="0"/>
              <a:t>Problemi koji se mogu javiti u konceptualnom modeliranju podataka</a:t>
            </a:r>
            <a:endParaRPr lang="en-US" sz="3200" dirty="0"/>
          </a:p>
        </p:txBody>
      </p:sp>
      <p:sp>
        <p:nvSpPr>
          <p:cNvPr id="12291" name="Content Placeholder 2"/>
          <p:cNvSpPr>
            <a:spLocks noGrp="1"/>
          </p:cNvSpPr>
          <p:nvPr>
            <p:ph idx="1"/>
          </p:nvPr>
        </p:nvSpPr>
        <p:spPr>
          <a:xfrm>
            <a:off x="0" y="1264811"/>
            <a:ext cx="9144000" cy="5200650"/>
          </a:xfrm>
        </p:spPr>
        <p:txBody>
          <a:bodyPr/>
          <a:lstStyle/>
          <a:p>
            <a:pPr marL="0" indent="0" eaLnBrk="1" fontAlgn="auto" hangingPunct="1">
              <a:spcAft>
                <a:spcPts val="0"/>
              </a:spcAft>
              <a:buFont typeface="Arial" panose="020B0604020202020204" pitchFamily="34" charset="0"/>
              <a:buNone/>
              <a:defRPr/>
            </a:pPr>
            <a:r>
              <a:rPr lang="en-US" sz="2000" i="1" dirty="0">
                <a:solidFill>
                  <a:srgbClr val="FF0000"/>
                </a:solidFill>
                <a:latin typeface="Calibri" pitchFamily="34" charset="0"/>
                <a:cs typeface="Calibri" pitchFamily="34" charset="0"/>
              </a:rPr>
              <a:t>U </a:t>
            </a:r>
            <a:r>
              <a:rPr lang="en-US" sz="2000" i="1" dirty="0" err="1">
                <a:solidFill>
                  <a:srgbClr val="FF0000"/>
                </a:solidFill>
                <a:latin typeface="Calibri" pitchFamily="34" charset="0"/>
                <a:cs typeface="Calibri" pitchFamily="34" charset="0"/>
              </a:rPr>
              <a:t>modelima</a:t>
            </a:r>
            <a:r>
              <a:rPr lang="en-US" sz="2000" i="1" dirty="0">
                <a:solidFill>
                  <a:srgbClr val="FF0000"/>
                </a:solidFill>
                <a:latin typeface="Calibri" pitchFamily="34" charset="0"/>
                <a:cs typeface="Calibri" pitchFamily="34" charset="0"/>
              </a:rPr>
              <a:t> se </a:t>
            </a:r>
            <a:r>
              <a:rPr lang="en-US" sz="2000" i="1" dirty="0" err="1">
                <a:solidFill>
                  <a:srgbClr val="FF0000"/>
                </a:solidFill>
                <a:latin typeface="Calibri" pitchFamily="34" charset="0"/>
                <a:cs typeface="Calibri" pitchFamily="34" charset="0"/>
              </a:rPr>
              <a:t>kao</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rezultat</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različitih</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načina</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na</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koji</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su</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objekti</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stvarnog</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sveta</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predstavljeni</a:t>
            </a:r>
            <a:r>
              <a:rPr lang="en-US" sz="2000" i="1" dirty="0">
                <a:solidFill>
                  <a:srgbClr val="FF0000"/>
                </a:solidFill>
                <a:latin typeface="Calibri" pitchFamily="34" charset="0"/>
                <a:cs typeface="Calibri" pitchFamily="34" charset="0"/>
              </a:rPr>
              <a:t> u </a:t>
            </a:r>
            <a:r>
              <a:rPr lang="en-US" sz="2000" i="1" dirty="0" err="1">
                <a:solidFill>
                  <a:srgbClr val="FF0000"/>
                </a:solidFill>
                <a:latin typeface="Calibri" pitchFamily="34" charset="0"/>
                <a:cs typeface="Calibri" pitchFamily="34" charset="0"/>
              </a:rPr>
              <a:t>dijagramima</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entiteti</a:t>
            </a:r>
            <a:r>
              <a:rPr lang="sr-Latn-RS" sz="2000" i="1" dirty="0">
                <a:solidFill>
                  <a:srgbClr val="FF0000"/>
                </a:solidFill>
                <a:latin typeface="Calibri" pitchFamily="34" charset="0"/>
                <a:cs typeface="Calibri" pitchFamily="34" charset="0"/>
              </a:rPr>
              <a:t>-</a:t>
            </a:r>
            <a:r>
              <a:rPr lang="en-US" sz="2000" i="1" dirty="0" err="1">
                <a:solidFill>
                  <a:srgbClr val="FF0000"/>
                </a:solidFill>
                <a:latin typeface="Calibri" pitchFamily="34" charset="0"/>
                <a:cs typeface="Calibri" pitchFamily="34" charset="0"/>
              </a:rPr>
              <a:t>veze</a:t>
            </a:r>
            <a:r>
              <a:rPr lang="sr-Latn-RS" sz="2000" i="1" dirty="0">
                <a:solidFill>
                  <a:srgbClr val="FF0000"/>
                </a:solidFill>
                <a:latin typeface="Calibri" pitchFamily="34" charset="0"/>
                <a:cs typeface="Calibri" pitchFamily="34" charset="0"/>
              </a:rPr>
              <a:t>,</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javljaju</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mnoge</a:t>
            </a:r>
            <a:r>
              <a:rPr lang="en-US" sz="2000" i="1" dirty="0">
                <a:solidFill>
                  <a:srgbClr val="FF0000"/>
                </a:solidFill>
                <a:latin typeface="Calibri" pitchFamily="34" charset="0"/>
                <a:cs typeface="Calibri" pitchFamily="34" charset="0"/>
              </a:rPr>
              <a:t> </a:t>
            </a:r>
            <a:r>
              <a:rPr lang="en-US" sz="2000" i="1" dirty="0" err="1">
                <a:solidFill>
                  <a:srgbClr val="FF0000"/>
                </a:solidFill>
                <a:latin typeface="Calibri" pitchFamily="34" charset="0"/>
                <a:cs typeface="Calibri" pitchFamily="34" charset="0"/>
              </a:rPr>
              <a:t>nedoslednosti</a:t>
            </a:r>
            <a:r>
              <a:rPr lang="en-US" sz="2000" i="1" dirty="0">
                <a:solidFill>
                  <a:srgbClr val="FF0000"/>
                </a:solidFill>
                <a:latin typeface="Calibri" pitchFamily="34" charset="0"/>
                <a:cs typeface="Calibri" pitchFamily="34" charset="0"/>
              </a:rPr>
              <a:t>.</a:t>
            </a:r>
          </a:p>
          <a:p>
            <a:pPr marL="0" indent="0" eaLnBrk="1" fontAlgn="auto" hangingPunct="1">
              <a:spcAft>
                <a:spcPts val="0"/>
              </a:spcAft>
              <a:buFont typeface="Arial" panose="020B0604020202020204" pitchFamily="34" charset="0"/>
              <a:buNone/>
              <a:defRPr/>
            </a:pPr>
            <a:r>
              <a:rPr lang="vi-VN" sz="2000" dirty="0">
                <a:latin typeface="Calibri" pitchFamily="34" charset="0"/>
                <a:cs typeface="Calibri" pitchFamily="34" charset="0"/>
              </a:rPr>
              <a:t>Mnogi sistemi sadrže iste osnovne komponente, koje su redefinisane za određenu svrhu. Na primer, za sledeće komponente se može koristiti isti osnovni model:</a:t>
            </a:r>
          </a:p>
          <a:p>
            <a:pPr marL="0" indent="0" eaLnBrk="1" fontAlgn="auto" hangingPunct="1">
              <a:spcAft>
                <a:spcPts val="0"/>
              </a:spcAft>
              <a:buFont typeface="Wingdings" pitchFamily="2" charset="2"/>
              <a:buChar char="v"/>
              <a:defRPr/>
            </a:pPr>
            <a:r>
              <a:rPr lang="vi-VN" sz="2000" dirty="0">
                <a:latin typeface="Calibri" pitchFamily="34" charset="0"/>
                <a:cs typeface="Calibri" pitchFamily="34" charset="0"/>
              </a:rPr>
              <a:t>Katalog materijala,</a:t>
            </a:r>
          </a:p>
          <a:p>
            <a:pPr marL="0" indent="0" eaLnBrk="1" fontAlgn="auto" hangingPunct="1">
              <a:spcAft>
                <a:spcPts val="0"/>
              </a:spcAft>
              <a:buFont typeface="Wingdings" pitchFamily="2" charset="2"/>
              <a:buChar char="v"/>
              <a:defRPr/>
            </a:pPr>
            <a:r>
              <a:rPr lang="vi-VN" sz="2000" dirty="0">
                <a:latin typeface="Calibri" pitchFamily="34" charset="0"/>
                <a:cs typeface="Calibri" pitchFamily="34" charset="0"/>
              </a:rPr>
              <a:t>Specifikacija proizvoda i brendova,</a:t>
            </a:r>
          </a:p>
          <a:p>
            <a:pPr marL="0" indent="0" eaLnBrk="1" fontAlgn="auto" hangingPunct="1">
              <a:spcAft>
                <a:spcPts val="0"/>
              </a:spcAft>
              <a:buFont typeface="Wingdings" pitchFamily="2" charset="2"/>
              <a:buChar char="v"/>
              <a:defRPr/>
            </a:pPr>
            <a:r>
              <a:rPr lang="vi-VN" sz="2000" dirty="0">
                <a:latin typeface="Calibri" pitchFamily="34" charset="0"/>
                <a:cs typeface="Calibri" pitchFamily="34" charset="0"/>
              </a:rPr>
              <a:t>Specifikacije opreme.</a:t>
            </a:r>
          </a:p>
          <a:p>
            <a:pPr marL="0" indent="0" eaLnBrk="1" fontAlgn="auto" hangingPunct="1">
              <a:spcAft>
                <a:spcPts val="0"/>
              </a:spcAft>
              <a:buFont typeface="Arial" panose="020B0604020202020204" pitchFamily="34" charset="0"/>
              <a:buNone/>
              <a:defRPr/>
            </a:pPr>
            <a:r>
              <a:rPr lang="vi-VN" sz="2000" dirty="0">
                <a:solidFill>
                  <a:srgbClr val="FF0000"/>
                </a:solidFill>
                <a:latin typeface="Calibri" pitchFamily="34" charset="0"/>
                <a:cs typeface="Calibri" pitchFamily="34" charset="0"/>
              </a:rPr>
              <a:t>Razlike između načina na koji se stvari modeliraju uzrokovane su izgradnjom modela u koj</a:t>
            </a:r>
            <a:r>
              <a:rPr lang="en-US" sz="2000" dirty="0" err="1">
                <a:solidFill>
                  <a:srgbClr val="FF0000"/>
                </a:solidFill>
                <a:latin typeface="Calibri" pitchFamily="34" charset="0"/>
                <a:cs typeface="Calibri" pitchFamily="34" charset="0"/>
              </a:rPr>
              <a:t>i</a:t>
            </a:r>
            <a:r>
              <a:rPr lang="vi-VN" sz="2000" dirty="0">
                <a:solidFill>
                  <a:srgbClr val="FF0000"/>
                </a:solidFill>
                <a:latin typeface="Calibri" pitchFamily="34" charset="0"/>
                <a:cs typeface="Calibri" pitchFamily="34" charset="0"/>
              </a:rPr>
              <a:t> je ugrađeno određeno stanovište ili specifična pravila i ograničenja.</a:t>
            </a:r>
            <a:r>
              <a:rPr lang="vi-VN" sz="2000" dirty="0">
                <a:latin typeface="Calibri" pitchFamily="34" charset="0"/>
                <a:cs typeface="Calibri" pitchFamily="34" charset="0"/>
              </a:rPr>
              <a:t> </a:t>
            </a:r>
            <a:endParaRPr lang="sr-Latn-RS" sz="2000" dirty="0">
              <a:latin typeface="Calibri" pitchFamily="34" charset="0"/>
              <a:cs typeface="Calibri" pitchFamily="34" charset="0"/>
            </a:endParaRPr>
          </a:p>
          <a:p>
            <a:pPr marL="0" indent="0" eaLnBrk="1" fontAlgn="auto" hangingPunct="1">
              <a:spcAft>
                <a:spcPts val="0"/>
              </a:spcAft>
              <a:buFont typeface="Arial" panose="020B0604020202020204" pitchFamily="34" charset="0"/>
              <a:buNone/>
              <a:defRPr/>
            </a:pPr>
            <a:r>
              <a:rPr lang="vi-VN" sz="2000" dirty="0">
                <a:latin typeface="Calibri" pitchFamily="34" charset="0"/>
                <a:cs typeface="Calibri" pitchFamily="34" charset="0"/>
              </a:rPr>
              <a:t>Pošto drugi modeli mogu imati drugačija pravila ili drugačije stanovište, dolazimo do stvari za koje znamo da ne želimo u konceptualnim modelima podataka. </a:t>
            </a:r>
            <a:endParaRPr lang="sr-Latn-RS" sz="2000" dirty="0">
              <a:latin typeface="Calibri" pitchFamily="34" charset="0"/>
              <a:cs typeface="Calibri" pitchFamily="34" charset="0"/>
            </a:endParaRPr>
          </a:p>
          <a:p>
            <a:pPr marL="0" indent="0" eaLnBrk="1" fontAlgn="auto" hangingPunct="1">
              <a:spcAft>
                <a:spcPts val="0"/>
              </a:spcAft>
              <a:buFont typeface="Arial" panose="020B0604020202020204" pitchFamily="34" charset="0"/>
              <a:buNone/>
              <a:defRPr/>
            </a:pPr>
            <a:r>
              <a:rPr lang="vi-VN" sz="2000" dirty="0">
                <a:solidFill>
                  <a:srgbClr val="FF0000"/>
                </a:solidFill>
                <a:latin typeface="Calibri" pitchFamily="34" charset="0"/>
                <a:cs typeface="Calibri" pitchFamily="34" charset="0"/>
              </a:rPr>
              <a:t>Zato je potrebno shvatiti kako predstaviti svet na neutralan način, tako da su rezultujući modeli fleksibilni i stabilni</a:t>
            </a:r>
            <a:r>
              <a:rPr lang="vi-VN" sz="2000" dirty="0">
                <a:latin typeface="Calibri" pitchFamily="34" charset="0"/>
                <a:cs typeface="Calibri" pitchFamily="34" charset="0"/>
              </a:rPr>
              <a:t>.</a:t>
            </a:r>
            <a:endParaRPr lang="en-US" sz="2000" dirty="0">
              <a:latin typeface="Calibri" pitchFamily="34" charset="0"/>
              <a:cs typeface="Calibri" pitchFamily="34" charset="0"/>
            </a:endParaRPr>
          </a:p>
        </p:txBody>
      </p:sp>
      <p:sp>
        <p:nvSpPr>
          <p:cNvPr id="26628"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415F2C13-A2BE-4F59-A6AE-DE372255BAC0}" type="slidenum">
              <a:rPr lang="en-US"/>
              <a:pPr/>
              <a:t>14</a:t>
            </a:fld>
            <a:endParaRPr lang="en-US"/>
          </a:p>
        </p:txBody>
      </p:sp>
    </p:spTree>
  </p:cSld>
  <p:clrMapOvr>
    <a:masterClrMapping/>
  </p:clrMapOvr>
  <p:transition>
    <p:wheel spokes="8"/>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it-IT"/>
              <a:t>Entitet</a:t>
            </a:r>
            <a:endParaRPr lang="en-US"/>
          </a:p>
        </p:txBody>
      </p:sp>
      <p:sp>
        <p:nvSpPr>
          <p:cNvPr id="13316" name="Rectangle 3"/>
          <p:cNvSpPr>
            <a:spLocks noGrp="1" noChangeArrowheads="1"/>
          </p:cNvSpPr>
          <p:nvPr>
            <p:ph idx="1"/>
          </p:nvPr>
        </p:nvSpPr>
        <p:spPr>
          <a:xfrm>
            <a:off x="177421" y="1160059"/>
            <a:ext cx="8966579" cy="5158853"/>
          </a:xfrm>
          <a:solidFill>
            <a:schemeClr val="bg1"/>
          </a:solidFill>
        </p:spPr>
        <p:txBody>
          <a:bodyPr/>
          <a:lstStyle/>
          <a:p>
            <a:pPr marL="0" indent="0" eaLnBrk="1" fontAlgn="auto" hangingPunct="1">
              <a:spcAft>
                <a:spcPts val="0"/>
              </a:spcAft>
              <a:buFont typeface="Arial" panose="020B0604020202020204" pitchFamily="34" charset="0"/>
              <a:buNone/>
              <a:defRPr/>
            </a:pPr>
            <a:r>
              <a:rPr lang="sr-Latn-CS" dirty="0"/>
              <a:t>O</a:t>
            </a:r>
            <a:r>
              <a:rPr lang="it-IT" dirty="0"/>
              <a:t>snovni koncept ER modela</a:t>
            </a:r>
            <a:r>
              <a:rPr lang="sr-Latn-CS" dirty="0"/>
              <a:t>: </a:t>
            </a:r>
            <a:r>
              <a:rPr lang="it-IT" dirty="0"/>
              <a:t> </a:t>
            </a:r>
            <a:r>
              <a:rPr lang="sr-Latn-CS" dirty="0"/>
              <a:t>p</a:t>
            </a:r>
            <a:r>
              <a:rPr lang="it-IT" dirty="0"/>
              <a:t>redstavlja skup objekata u stvarnom svetu koji imaju ista svojstva</a:t>
            </a:r>
            <a:r>
              <a:rPr lang="sr-Latn-CS" dirty="0"/>
              <a:t>.</a:t>
            </a:r>
            <a:r>
              <a:rPr lang="it-IT" dirty="0"/>
              <a:t> </a:t>
            </a:r>
            <a:endParaRPr lang="sr-Latn-CS" dirty="0"/>
          </a:p>
          <a:p>
            <a:pPr marL="0" indent="0" eaLnBrk="1" fontAlgn="auto" hangingPunct="1">
              <a:spcAft>
                <a:spcPts val="0"/>
              </a:spcAft>
              <a:buFont typeface="Arial" panose="020B0604020202020204" pitchFamily="34" charset="0"/>
              <a:buNone/>
              <a:defRPr/>
            </a:pPr>
            <a:r>
              <a:rPr lang="sr-Latn-CS" dirty="0"/>
              <a:t>M</a:t>
            </a:r>
            <a:r>
              <a:rPr lang="it-IT" dirty="0"/>
              <a:t>ože biti</a:t>
            </a:r>
            <a:r>
              <a:rPr lang="sr-Latn-CS" dirty="0"/>
              <a:t> </a:t>
            </a:r>
            <a:r>
              <a:rPr lang="it-IT" dirty="0"/>
              <a:t>objekat sa</a:t>
            </a:r>
            <a:r>
              <a:rPr lang="sr-Latn-CS" dirty="0"/>
              <a:t>:</a:t>
            </a:r>
          </a:p>
          <a:p>
            <a:pPr lvl="1" eaLnBrk="1" fontAlgn="auto" hangingPunct="1">
              <a:spcAft>
                <a:spcPts val="0"/>
              </a:spcAft>
              <a:buFont typeface="Wingdings" pitchFamily="2" charset="2"/>
              <a:buChar char="Ø"/>
              <a:defRPr/>
            </a:pPr>
            <a:r>
              <a:rPr lang="it-IT" sz="2400" dirty="0"/>
              <a:t>fizičkim (stvarnim) postojanjem</a:t>
            </a:r>
            <a:r>
              <a:rPr lang="en-US" sz="2400" dirty="0"/>
              <a:t> </a:t>
            </a:r>
            <a:r>
              <a:rPr lang="en-US" sz="2400" dirty="0">
                <a:solidFill>
                  <a:srgbClr val="7030A0"/>
                </a:solidFill>
              </a:rPr>
              <a:t>(</a:t>
            </a:r>
            <a:r>
              <a:rPr lang="en-US" sz="2400" dirty="0" err="1">
                <a:solidFill>
                  <a:srgbClr val="7030A0"/>
                </a:solidFill>
              </a:rPr>
              <a:t>osoba</a:t>
            </a:r>
            <a:r>
              <a:rPr lang="en-US" sz="2400" dirty="0">
                <a:solidFill>
                  <a:srgbClr val="7030A0"/>
                </a:solidFill>
              </a:rPr>
              <a:t>, </a:t>
            </a:r>
            <a:r>
              <a:rPr lang="en-US" sz="2400" dirty="0" err="1">
                <a:solidFill>
                  <a:srgbClr val="7030A0"/>
                </a:solidFill>
              </a:rPr>
              <a:t>mašina</a:t>
            </a:r>
            <a:r>
              <a:rPr lang="en-US" sz="2400" dirty="0">
                <a:solidFill>
                  <a:srgbClr val="7030A0"/>
                </a:solidFill>
              </a:rPr>
              <a:t>, </a:t>
            </a:r>
            <a:r>
              <a:rPr lang="en-US" sz="2400" dirty="0" err="1">
                <a:solidFill>
                  <a:srgbClr val="7030A0"/>
                </a:solidFill>
              </a:rPr>
              <a:t>vozilo</a:t>
            </a:r>
            <a:r>
              <a:rPr lang="en-US" sz="2400" dirty="0">
                <a:solidFill>
                  <a:srgbClr val="7030A0"/>
                </a:solidFill>
              </a:rPr>
              <a:t>, </a:t>
            </a:r>
            <a:r>
              <a:rPr lang="en-US" sz="2400" dirty="0" err="1">
                <a:solidFill>
                  <a:srgbClr val="7030A0"/>
                </a:solidFill>
              </a:rPr>
              <a:t>kuća</a:t>
            </a:r>
            <a:r>
              <a:rPr lang="en-US" sz="2400" dirty="0">
                <a:solidFill>
                  <a:srgbClr val="7030A0"/>
                </a:solidFill>
              </a:rPr>
              <a:t>),</a:t>
            </a:r>
            <a:r>
              <a:rPr lang="it-IT" sz="2400" dirty="0">
                <a:solidFill>
                  <a:srgbClr val="7030A0"/>
                </a:solidFill>
              </a:rPr>
              <a:t> </a:t>
            </a:r>
            <a:r>
              <a:rPr lang="it-IT" sz="2400" dirty="0"/>
              <a:t>ili </a:t>
            </a:r>
            <a:endParaRPr lang="sr-Latn-CS" sz="2400" dirty="0"/>
          </a:p>
          <a:p>
            <a:pPr lvl="1" eaLnBrk="1" fontAlgn="auto" hangingPunct="1">
              <a:spcAft>
                <a:spcPts val="0"/>
              </a:spcAft>
              <a:buFont typeface="Wingdings" pitchFamily="2" charset="2"/>
              <a:buChar char="Ø"/>
              <a:defRPr/>
            </a:pPr>
            <a:r>
              <a:rPr lang="it-IT" sz="2400" dirty="0"/>
              <a:t>konceptualnim (apstraktnim) postojanjem</a:t>
            </a:r>
            <a:r>
              <a:rPr lang="en-US" sz="2400" dirty="0"/>
              <a:t>, </a:t>
            </a:r>
            <a:r>
              <a:rPr lang="en-US" sz="2400" dirty="0">
                <a:solidFill>
                  <a:srgbClr val="7030A0"/>
                </a:solidFill>
              </a:rPr>
              <a:t>(</a:t>
            </a:r>
            <a:r>
              <a:rPr lang="en-US" sz="2400" dirty="0" err="1">
                <a:solidFill>
                  <a:srgbClr val="7030A0"/>
                </a:solidFill>
              </a:rPr>
              <a:t>preduzeće</a:t>
            </a:r>
            <a:r>
              <a:rPr lang="en-US" sz="2400" dirty="0">
                <a:solidFill>
                  <a:srgbClr val="7030A0"/>
                </a:solidFill>
              </a:rPr>
              <a:t>, </a:t>
            </a:r>
            <a:r>
              <a:rPr lang="en-US" sz="2400" dirty="0" err="1">
                <a:solidFill>
                  <a:srgbClr val="7030A0"/>
                </a:solidFill>
              </a:rPr>
              <a:t>radno</a:t>
            </a:r>
            <a:r>
              <a:rPr lang="en-US" sz="2400" dirty="0">
                <a:solidFill>
                  <a:srgbClr val="7030A0"/>
                </a:solidFill>
              </a:rPr>
              <a:t> </a:t>
            </a:r>
            <a:r>
              <a:rPr lang="en-US" sz="2400" dirty="0" err="1">
                <a:solidFill>
                  <a:srgbClr val="7030A0"/>
                </a:solidFill>
              </a:rPr>
              <a:t>mesto</a:t>
            </a:r>
            <a:r>
              <a:rPr lang="en-US" sz="2400" dirty="0">
                <a:solidFill>
                  <a:srgbClr val="7030A0"/>
                </a:solidFill>
              </a:rPr>
              <a:t>)</a:t>
            </a:r>
            <a:r>
              <a:rPr lang="it-IT" sz="2400" dirty="0"/>
              <a:t>.</a:t>
            </a:r>
            <a:r>
              <a:rPr lang="it-IT" dirty="0"/>
              <a:t> </a:t>
            </a:r>
            <a:endParaRPr lang="sr-Latn-CS" b="1" dirty="0"/>
          </a:p>
          <a:p>
            <a:pPr marL="0" indent="0" eaLnBrk="1" fontAlgn="auto" hangingPunct="1">
              <a:spcAft>
                <a:spcPts val="0"/>
              </a:spcAft>
              <a:buFont typeface="Arial" panose="020B0604020202020204" pitchFamily="34" charset="0"/>
              <a:buNone/>
              <a:defRPr/>
            </a:pPr>
            <a:r>
              <a:rPr lang="sr-Latn-CS" dirty="0"/>
              <a:t>Entiteti se karakterišu svojstvima ili atributima.</a:t>
            </a:r>
          </a:p>
          <a:p>
            <a:pPr marL="0" indent="0" eaLnBrk="1" fontAlgn="auto" hangingPunct="1">
              <a:spcAft>
                <a:spcPts val="0"/>
              </a:spcAft>
              <a:buFont typeface="Arial" panose="020B0604020202020204" pitchFamily="34" charset="0"/>
              <a:buNone/>
              <a:defRPr/>
            </a:pPr>
            <a:r>
              <a:rPr lang="en-US" dirty="0" err="1"/>
              <a:t>Entitet</a:t>
            </a:r>
            <a:r>
              <a:rPr lang="en-US" dirty="0"/>
              <a:t> je </a:t>
            </a:r>
            <a:r>
              <a:rPr lang="en-US" dirty="0" err="1"/>
              <a:t>objekat</a:t>
            </a:r>
            <a:r>
              <a:rPr lang="en-US" dirty="0"/>
              <a:t> </a:t>
            </a:r>
            <a:r>
              <a:rPr lang="en-US" dirty="0" err="1"/>
              <a:t>od</a:t>
            </a:r>
            <a:r>
              <a:rPr lang="en-US" dirty="0"/>
              <a:t> </a:t>
            </a:r>
            <a:r>
              <a:rPr lang="en-US" dirty="0" err="1"/>
              <a:t>interesa</a:t>
            </a:r>
            <a:r>
              <a:rPr lang="en-US" dirty="0"/>
              <a:t> </a:t>
            </a:r>
            <a:r>
              <a:rPr lang="en-US" dirty="0" err="1"/>
              <a:t>za</a:t>
            </a:r>
            <a:r>
              <a:rPr lang="en-US" dirty="0"/>
              <a:t> </a:t>
            </a:r>
            <a:r>
              <a:rPr lang="en-US" dirty="0" err="1"/>
              <a:t>krajnjeg</a:t>
            </a:r>
            <a:r>
              <a:rPr lang="en-US" dirty="0"/>
              <a:t> </a:t>
            </a:r>
            <a:r>
              <a:rPr lang="en-US" dirty="0" err="1"/>
              <a:t>korisnika</a:t>
            </a:r>
            <a:r>
              <a:rPr lang="en-US" dirty="0"/>
              <a:t>. Na </a:t>
            </a:r>
            <a:r>
              <a:rPr lang="en-US" dirty="0" err="1"/>
              <a:t>nivou</a:t>
            </a:r>
            <a:r>
              <a:rPr lang="en-US" dirty="0"/>
              <a:t> ER </a:t>
            </a:r>
            <a:r>
              <a:rPr lang="en-US" dirty="0" err="1"/>
              <a:t>modeliranja</a:t>
            </a:r>
            <a:r>
              <a:rPr lang="en-US" dirty="0"/>
              <a:t>, </a:t>
            </a:r>
            <a:r>
              <a:rPr lang="en-US" dirty="0" err="1">
                <a:solidFill>
                  <a:srgbClr val="A50021"/>
                </a:solidFill>
              </a:rPr>
              <a:t>entitet</a:t>
            </a:r>
            <a:r>
              <a:rPr lang="en-US" dirty="0">
                <a:solidFill>
                  <a:srgbClr val="A50021"/>
                </a:solidFill>
              </a:rPr>
              <a:t> se </a:t>
            </a:r>
            <a:r>
              <a:rPr lang="en-US" dirty="0" err="1">
                <a:solidFill>
                  <a:srgbClr val="A50021"/>
                </a:solidFill>
              </a:rPr>
              <a:t>zapravo</a:t>
            </a:r>
            <a:r>
              <a:rPr lang="en-US" dirty="0">
                <a:solidFill>
                  <a:srgbClr val="A50021"/>
                </a:solidFill>
              </a:rPr>
              <a:t> </a:t>
            </a:r>
            <a:r>
              <a:rPr lang="en-US" dirty="0" err="1">
                <a:solidFill>
                  <a:srgbClr val="A50021"/>
                </a:solidFill>
              </a:rPr>
              <a:t>odnosi</a:t>
            </a:r>
            <a:r>
              <a:rPr lang="en-US" dirty="0">
                <a:solidFill>
                  <a:srgbClr val="A50021"/>
                </a:solidFill>
              </a:rPr>
              <a:t> </a:t>
            </a:r>
            <a:r>
              <a:rPr lang="en-US" dirty="0" err="1">
                <a:solidFill>
                  <a:srgbClr val="A50021"/>
                </a:solidFill>
              </a:rPr>
              <a:t>na</a:t>
            </a:r>
            <a:r>
              <a:rPr lang="en-US" dirty="0">
                <a:solidFill>
                  <a:srgbClr val="A50021"/>
                </a:solidFill>
              </a:rPr>
              <a:t> </a:t>
            </a:r>
            <a:r>
              <a:rPr lang="en-US" dirty="0" err="1">
                <a:solidFill>
                  <a:srgbClr val="A50021"/>
                </a:solidFill>
              </a:rPr>
              <a:t>skup</a:t>
            </a:r>
            <a:r>
              <a:rPr lang="en-US" dirty="0">
                <a:solidFill>
                  <a:srgbClr val="A50021"/>
                </a:solidFill>
              </a:rPr>
              <a:t> </a:t>
            </a:r>
            <a:r>
              <a:rPr lang="en-US" dirty="0" err="1">
                <a:solidFill>
                  <a:srgbClr val="A50021"/>
                </a:solidFill>
              </a:rPr>
              <a:t>entiteta</a:t>
            </a:r>
            <a:r>
              <a:rPr lang="en-US" dirty="0">
                <a:solidFill>
                  <a:srgbClr val="A50021"/>
                </a:solidFill>
              </a:rPr>
              <a:t>, a ne </a:t>
            </a:r>
            <a:r>
              <a:rPr lang="en-US" dirty="0" err="1">
                <a:solidFill>
                  <a:srgbClr val="A50021"/>
                </a:solidFill>
              </a:rPr>
              <a:t>na</a:t>
            </a:r>
            <a:r>
              <a:rPr lang="en-US" dirty="0">
                <a:solidFill>
                  <a:srgbClr val="A50021"/>
                </a:solidFill>
              </a:rPr>
              <a:t> </a:t>
            </a:r>
            <a:r>
              <a:rPr lang="en-US" dirty="0" err="1">
                <a:solidFill>
                  <a:srgbClr val="A50021"/>
                </a:solidFill>
              </a:rPr>
              <a:t>pojedinačnu</a:t>
            </a:r>
            <a:r>
              <a:rPr lang="en-US" dirty="0">
                <a:solidFill>
                  <a:srgbClr val="A50021"/>
                </a:solidFill>
              </a:rPr>
              <a:t> </a:t>
            </a:r>
            <a:r>
              <a:rPr lang="en-US" dirty="0" err="1">
                <a:solidFill>
                  <a:srgbClr val="A50021"/>
                </a:solidFill>
              </a:rPr>
              <a:t>pojavu</a:t>
            </a:r>
            <a:r>
              <a:rPr lang="en-US" dirty="0">
                <a:solidFill>
                  <a:srgbClr val="A50021"/>
                </a:solidFill>
              </a:rPr>
              <a:t> </a:t>
            </a:r>
            <a:r>
              <a:rPr lang="en-US" dirty="0" err="1">
                <a:solidFill>
                  <a:srgbClr val="A50021"/>
                </a:solidFill>
              </a:rPr>
              <a:t>entiteta</a:t>
            </a:r>
            <a:r>
              <a:rPr lang="en-US" dirty="0">
                <a:solidFill>
                  <a:srgbClr val="A50021"/>
                </a:solidFill>
              </a:rPr>
              <a:t>. </a:t>
            </a:r>
            <a:r>
              <a:rPr lang="en-US" dirty="0" err="1"/>
              <a:t>Drugim</a:t>
            </a:r>
            <a:r>
              <a:rPr lang="en-US" dirty="0"/>
              <a:t> </a:t>
            </a:r>
            <a:r>
              <a:rPr lang="en-US" dirty="0" err="1"/>
              <a:t>rečima</a:t>
            </a:r>
            <a:r>
              <a:rPr lang="en-US" dirty="0"/>
              <a:t>, </a:t>
            </a:r>
            <a:r>
              <a:rPr lang="en-US" dirty="0" err="1">
                <a:solidFill>
                  <a:srgbClr val="A50021"/>
                </a:solidFill>
              </a:rPr>
              <a:t>reč</a:t>
            </a:r>
            <a:r>
              <a:rPr lang="en-US" dirty="0">
                <a:solidFill>
                  <a:srgbClr val="A50021"/>
                </a:solidFill>
              </a:rPr>
              <a:t> "</a:t>
            </a:r>
            <a:r>
              <a:rPr lang="en-US" dirty="0" err="1">
                <a:solidFill>
                  <a:srgbClr val="A50021"/>
                </a:solidFill>
              </a:rPr>
              <a:t>entitet</a:t>
            </a:r>
            <a:r>
              <a:rPr lang="en-US" dirty="0">
                <a:solidFill>
                  <a:srgbClr val="A50021"/>
                </a:solidFill>
              </a:rPr>
              <a:t>" u ERM-u </a:t>
            </a:r>
            <a:r>
              <a:rPr lang="en-US" dirty="0" err="1">
                <a:solidFill>
                  <a:srgbClr val="A50021"/>
                </a:solidFill>
              </a:rPr>
              <a:t>odgovara</a:t>
            </a:r>
            <a:r>
              <a:rPr lang="en-US" dirty="0">
                <a:solidFill>
                  <a:srgbClr val="A50021"/>
                </a:solidFill>
              </a:rPr>
              <a:t> </a:t>
            </a:r>
            <a:r>
              <a:rPr lang="en-US" dirty="0" err="1">
                <a:solidFill>
                  <a:srgbClr val="A50021"/>
                </a:solidFill>
              </a:rPr>
              <a:t>tabeli</a:t>
            </a:r>
            <a:r>
              <a:rPr lang="en-US" dirty="0">
                <a:solidFill>
                  <a:srgbClr val="A50021"/>
                </a:solidFill>
              </a:rPr>
              <a:t> - ne </a:t>
            </a:r>
            <a:r>
              <a:rPr lang="en-US" dirty="0" err="1">
                <a:solidFill>
                  <a:srgbClr val="A50021"/>
                </a:solidFill>
              </a:rPr>
              <a:t>redu</a:t>
            </a:r>
            <a:r>
              <a:rPr lang="en-US" dirty="0">
                <a:solidFill>
                  <a:srgbClr val="A50021"/>
                </a:solidFill>
              </a:rPr>
              <a:t> - u </a:t>
            </a:r>
            <a:r>
              <a:rPr lang="en-US" dirty="0" err="1">
                <a:solidFill>
                  <a:srgbClr val="A50021"/>
                </a:solidFill>
              </a:rPr>
              <a:t>relacijskom</a:t>
            </a:r>
            <a:r>
              <a:rPr lang="en-US" dirty="0">
                <a:solidFill>
                  <a:srgbClr val="A50021"/>
                </a:solidFill>
              </a:rPr>
              <a:t> </a:t>
            </a:r>
            <a:r>
              <a:rPr lang="en-US" dirty="0" err="1">
                <a:solidFill>
                  <a:srgbClr val="A50021"/>
                </a:solidFill>
              </a:rPr>
              <a:t>okruženju</a:t>
            </a:r>
            <a:r>
              <a:rPr lang="en-US" dirty="0">
                <a:solidFill>
                  <a:srgbClr val="A50021"/>
                </a:solidFill>
              </a:rPr>
              <a:t>. </a:t>
            </a:r>
            <a:r>
              <a:rPr lang="en-US" dirty="0"/>
              <a:t>ERM se </a:t>
            </a:r>
            <a:r>
              <a:rPr lang="en-US" dirty="0" err="1"/>
              <a:t>odnosi</a:t>
            </a:r>
            <a:r>
              <a:rPr lang="en-US" dirty="0"/>
              <a:t> </a:t>
            </a:r>
            <a:r>
              <a:rPr lang="en-US" dirty="0" err="1"/>
              <a:t>na</a:t>
            </a:r>
            <a:r>
              <a:rPr lang="en-US" dirty="0"/>
              <a:t> red </a:t>
            </a:r>
            <a:r>
              <a:rPr lang="en-US" dirty="0" err="1"/>
              <a:t>tabele</a:t>
            </a:r>
            <a:r>
              <a:rPr lang="en-US" dirty="0"/>
              <a:t> </a:t>
            </a:r>
            <a:r>
              <a:rPr lang="en-US" dirty="0" err="1"/>
              <a:t>kao</a:t>
            </a:r>
            <a:r>
              <a:rPr lang="en-US" dirty="0"/>
              <a:t> "</a:t>
            </a:r>
            <a:r>
              <a:rPr lang="en-US" dirty="0" err="1"/>
              <a:t>instancu</a:t>
            </a:r>
            <a:r>
              <a:rPr lang="en-US" dirty="0"/>
              <a:t> </a:t>
            </a:r>
            <a:r>
              <a:rPr lang="en-US" dirty="0" err="1"/>
              <a:t>entiteta</a:t>
            </a:r>
            <a:r>
              <a:rPr lang="en-US" dirty="0"/>
              <a:t>" </a:t>
            </a:r>
            <a:r>
              <a:rPr lang="en-US" dirty="0" err="1"/>
              <a:t>ili</a:t>
            </a:r>
            <a:r>
              <a:rPr lang="en-US" dirty="0"/>
              <a:t> "</a:t>
            </a:r>
            <a:r>
              <a:rPr lang="en-US" dirty="0" err="1"/>
              <a:t>pojavu</a:t>
            </a:r>
            <a:r>
              <a:rPr lang="en-US" dirty="0"/>
              <a:t> </a:t>
            </a:r>
            <a:r>
              <a:rPr lang="en-US" dirty="0" err="1"/>
              <a:t>entiteta</a:t>
            </a:r>
            <a:r>
              <a:rPr lang="en-US" dirty="0"/>
              <a:t>". </a:t>
            </a:r>
            <a:r>
              <a:rPr lang="en-US" dirty="0" err="1"/>
              <a:t>Tipovi</a:t>
            </a:r>
            <a:r>
              <a:rPr lang="en-US" dirty="0"/>
              <a:t> </a:t>
            </a:r>
            <a:r>
              <a:rPr lang="en-US" dirty="0" err="1"/>
              <a:t>entiteta</a:t>
            </a:r>
            <a:r>
              <a:rPr lang="en-US" dirty="0"/>
              <a:t> se u CASE </a:t>
            </a:r>
            <a:r>
              <a:rPr lang="en-US" dirty="0" err="1"/>
              <a:t>alatima</a:t>
            </a:r>
            <a:r>
              <a:rPr lang="en-US" dirty="0"/>
              <a:t> </a:t>
            </a:r>
            <a:r>
              <a:rPr lang="en-US" dirty="0" err="1"/>
              <a:t>predstavljaju</a:t>
            </a:r>
            <a:r>
              <a:rPr lang="en-US" dirty="0"/>
              <a:t> </a:t>
            </a:r>
            <a:r>
              <a:rPr lang="en-US" dirty="0" err="1"/>
              <a:t>pravougaonikom</a:t>
            </a:r>
            <a:r>
              <a:rPr lang="en-US" dirty="0"/>
              <a:t> </a:t>
            </a:r>
            <a:r>
              <a:rPr lang="en-US" dirty="0" err="1"/>
              <a:t>koji</a:t>
            </a:r>
            <a:r>
              <a:rPr lang="en-US" dirty="0"/>
              <a:t> </a:t>
            </a:r>
            <a:r>
              <a:rPr lang="en-US" dirty="0" err="1"/>
              <a:t>sadrži</a:t>
            </a:r>
            <a:r>
              <a:rPr lang="en-US" dirty="0"/>
              <a:t> </a:t>
            </a:r>
            <a:r>
              <a:rPr lang="en-US" dirty="0" err="1"/>
              <a:t>ime</a:t>
            </a:r>
            <a:r>
              <a:rPr lang="en-US" dirty="0"/>
              <a:t> </a:t>
            </a:r>
            <a:r>
              <a:rPr lang="en-US" dirty="0" err="1"/>
              <a:t>entiteta</a:t>
            </a:r>
            <a:r>
              <a:rPr lang="en-US" dirty="0"/>
              <a:t>.</a:t>
            </a:r>
          </a:p>
        </p:txBody>
      </p:sp>
      <p:sp>
        <p:nvSpPr>
          <p:cNvPr id="27652"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C73F217E-4128-40CE-AB0B-6D099E03DBA3}" type="slidenum">
              <a:rPr lang="en-US"/>
              <a:pPr/>
              <a:t>15</a:t>
            </a:fld>
            <a:endParaRPr lang="en-US"/>
          </a:p>
        </p:txBody>
      </p:sp>
    </p:spTree>
  </p:cSld>
  <p:clrMapOvr>
    <a:masterClrMapping/>
  </p:clrMapOvr>
  <p:transition>
    <p:wheel spokes="8"/>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r-Latn-CS">
                <a:solidFill>
                  <a:srgbClr val="C00000"/>
                </a:solidFill>
              </a:rPr>
              <a:t>Entitet i tip (klasa) entiteta</a:t>
            </a:r>
            <a:endParaRPr lang="en-US">
              <a:solidFill>
                <a:srgbClr val="C00000"/>
              </a:solidFill>
            </a:endParaRPr>
          </a:p>
        </p:txBody>
      </p:sp>
      <p:sp>
        <p:nvSpPr>
          <p:cNvPr id="28675" name="Rectangle 3"/>
          <p:cNvSpPr>
            <a:spLocks noGrp="1" noChangeArrowheads="1"/>
          </p:cNvSpPr>
          <p:nvPr>
            <p:ph type="body" sz="half" idx="1"/>
          </p:nvPr>
        </p:nvSpPr>
        <p:spPr bwMode="auto">
          <a:xfrm>
            <a:off x="171450" y="1112838"/>
            <a:ext cx="4305300" cy="3354387"/>
          </a:xfr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 typeface="Arial" charset="0"/>
              <a:buNone/>
            </a:pPr>
            <a:r>
              <a:rPr lang="en-GB" sz="2000"/>
              <a:t>Entiteti istog tipa</a:t>
            </a:r>
            <a:r>
              <a:rPr lang="en-GB" sz="2000" b="1"/>
              <a:t> </a:t>
            </a:r>
            <a:r>
              <a:rPr lang="en-GB" sz="2000"/>
              <a:t> se grupišu u tip ili klasu entiteta</a:t>
            </a:r>
            <a:endParaRPr lang="sr-Latn-CS" sz="2000" b="1"/>
          </a:p>
          <a:p>
            <a:pPr marL="0" indent="0" eaLnBrk="1" hangingPunct="1">
              <a:buFontTx/>
              <a:buNone/>
            </a:pPr>
            <a:r>
              <a:rPr lang="sr-Latn-CS" sz="2000" b="1" i="1"/>
              <a:t>	</a:t>
            </a:r>
            <a:endParaRPr lang="sr-Latn-CS" sz="2000"/>
          </a:p>
          <a:p>
            <a:pPr marL="0" indent="0" eaLnBrk="1" hangingPunct="1">
              <a:buFontTx/>
              <a:buNone/>
            </a:pPr>
            <a:r>
              <a:rPr lang="sr-Latn-CS" sz="2000" b="1" i="1"/>
              <a:t>T</a:t>
            </a:r>
            <a:r>
              <a:rPr lang="en-GB" sz="2000" b="1" i="1"/>
              <a:t>ip</a:t>
            </a:r>
            <a:r>
              <a:rPr lang="sr-Latn-CS" sz="2000" b="1" i="1"/>
              <a:t> (k</a:t>
            </a:r>
            <a:r>
              <a:rPr lang="en-GB" sz="2000" b="1" i="1"/>
              <a:t>lasa</a:t>
            </a:r>
            <a:r>
              <a:rPr lang="sr-Latn-CS" sz="2000" b="1" i="1"/>
              <a:t>)</a:t>
            </a:r>
            <a:r>
              <a:rPr lang="en-GB" sz="2000" b="1" i="1"/>
              <a:t> entiteta</a:t>
            </a:r>
            <a:r>
              <a:rPr lang="en-GB" sz="2000"/>
              <a:t> je je skup entiteta koji je opisan strukturom entiteta u toj klasi. </a:t>
            </a:r>
            <a:endParaRPr lang="sr-Latn-CS" sz="2000"/>
          </a:p>
          <a:p>
            <a:pPr marL="0" indent="0" eaLnBrk="1" hangingPunct="1">
              <a:buFontTx/>
              <a:buNone/>
            </a:pPr>
            <a:endParaRPr lang="sr-Latn-CS" sz="2000"/>
          </a:p>
          <a:p>
            <a:pPr marL="0" indent="0" eaLnBrk="1" hangingPunct="1">
              <a:buFont typeface="Arial" charset="0"/>
              <a:buNone/>
            </a:pPr>
            <a:r>
              <a:rPr lang="sr-Latn-CS" sz="2000" b="1" i="1"/>
              <a:t>Entitet (i</a:t>
            </a:r>
            <a:r>
              <a:rPr lang="en-GB" sz="2000" b="1" i="1"/>
              <a:t>nstanca entiteta</a:t>
            </a:r>
            <a:r>
              <a:rPr lang="sr-Latn-CS" sz="2000" b="1" i="1"/>
              <a:t>)</a:t>
            </a:r>
            <a:r>
              <a:rPr lang="en-GB" sz="2000"/>
              <a:t> je </a:t>
            </a:r>
            <a:r>
              <a:rPr lang="sr-Latn-CS" sz="2000"/>
              <a:t>jedno </a:t>
            </a:r>
            <a:r>
              <a:rPr lang="en-GB" sz="2000"/>
              <a:t>pojavljivanje klase entiteta. </a:t>
            </a:r>
            <a:endParaRPr lang="en-US" sz="2000"/>
          </a:p>
        </p:txBody>
      </p:sp>
      <p:graphicFrame>
        <p:nvGraphicFramePr>
          <p:cNvPr id="141389" name="Group 77"/>
          <p:cNvGraphicFramePr>
            <a:graphicFrameLocks noGrp="1"/>
          </p:cNvGraphicFramePr>
          <p:nvPr>
            <p:ph sz="quarter" idx="2"/>
          </p:nvPr>
        </p:nvGraphicFramePr>
        <p:xfrm>
          <a:off x="5851525" y="1112838"/>
          <a:ext cx="1416050" cy="2286000"/>
        </p:xfrm>
        <a:graphic>
          <a:graphicData uri="http://schemas.openxmlformats.org/drawingml/2006/table">
            <a:tbl>
              <a:tblPr/>
              <a:tblGrid>
                <a:gridCol w="1416050">
                  <a:extLst>
                    <a:ext uri="{9D8B030D-6E8A-4147-A177-3AD203B41FA5}">
                      <a16:colId xmlns:a16="http://schemas.microsoft.com/office/drawing/2014/main" val="20000"/>
                    </a:ext>
                  </a:extLst>
                </a:gridCol>
              </a:tblGrid>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err="1">
                          <a:ln>
                            <a:noFill/>
                          </a:ln>
                          <a:solidFill>
                            <a:srgbClr val="000000"/>
                          </a:solidFill>
                          <a:effectLst/>
                          <a:latin typeface="Arial" charset="0"/>
                          <a:ea typeface="Times New Roman" pitchFamily="18" charset="0"/>
                          <a:cs typeface="Arial" charset="0"/>
                        </a:rPr>
                        <a:t>KupacBroj</a:t>
                      </a:r>
                      <a:endParaRPr kumimoji="0" lang="en-GB" sz="12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000000"/>
                          </a:solidFill>
                          <a:effectLst/>
                          <a:latin typeface="Arial" charset="0"/>
                          <a:ea typeface="Times New Roman" pitchFamily="18" charset="0"/>
                          <a:cs typeface="Arial" charset="0"/>
                        </a:rPr>
                        <a:t>KupacIme</a:t>
                      </a:r>
                      <a:endParaRPr kumimoji="0" lang="en-GB" sz="1200" b="1"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000000"/>
                          </a:solidFill>
                          <a:effectLst/>
                          <a:latin typeface="Arial" charset="0"/>
                          <a:ea typeface="Times New Roman" pitchFamily="18" charset="0"/>
                          <a:cs typeface="Arial" charset="0"/>
                        </a:rPr>
                        <a:t>Ulica</a:t>
                      </a:r>
                      <a:endParaRPr kumimoji="0" lang="en-GB" sz="1200" b="1"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000000"/>
                          </a:solidFill>
                          <a:effectLst/>
                          <a:latin typeface="Arial" charset="0"/>
                          <a:ea typeface="Times New Roman" pitchFamily="18" charset="0"/>
                          <a:cs typeface="Arial" charset="0"/>
                        </a:rPr>
                        <a:t>Grad</a:t>
                      </a:r>
                      <a:endParaRPr kumimoji="0" lang="en-GB" sz="1200" b="1"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err="1">
                          <a:ln>
                            <a:noFill/>
                          </a:ln>
                          <a:solidFill>
                            <a:srgbClr val="000000"/>
                          </a:solidFill>
                          <a:effectLst/>
                          <a:latin typeface="Arial" charset="0"/>
                          <a:ea typeface="Times New Roman" pitchFamily="18" charset="0"/>
                          <a:cs typeface="Arial" charset="0"/>
                        </a:rPr>
                        <a:t>Država</a:t>
                      </a:r>
                      <a:endParaRPr kumimoji="0" lang="en-GB" sz="12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000000"/>
                          </a:solidFill>
                          <a:effectLst/>
                          <a:latin typeface="Arial" charset="0"/>
                          <a:ea typeface="Times New Roman" pitchFamily="18" charset="0"/>
                          <a:cs typeface="Arial" charset="0"/>
                        </a:rPr>
                        <a:t>Poštanski broj</a:t>
                      </a:r>
                      <a:endParaRPr kumimoji="0" lang="en-GB" sz="1200" b="1"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a:ln>
                            <a:noFill/>
                          </a:ln>
                          <a:solidFill>
                            <a:srgbClr val="000000"/>
                          </a:solidFill>
                          <a:effectLst/>
                          <a:latin typeface="Arial" charset="0"/>
                          <a:ea typeface="Times New Roman" pitchFamily="18" charset="0"/>
                          <a:cs typeface="Arial" charset="0"/>
                        </a:rPr>
                        <a:t>ImeZaKontakt</a:t>
                      </a:r>
                      <a:endParaRPr kumimoji="0" lang="en-GB" sz="1200" b="1"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a:ln>
                            <a:noFill/>
                          </a:ln>
                          <a:solidFill>
                            <a:srgbClr val="000000"/>
                          </a:solidFill>
                          <a:effectLst/>
                          <a:latin typeface="Arial" charset="0"/>
                          <a:ea typeface="Times New Roman" pitchFamily="18" charset="0"/>
                          <a:cs typeface="Arial" charset="0"/>
                        </a:rPr>
                        <a:t>Email</a:t>
                      </a:r>
                      <a:endParaRPr kumimoji="0" lang="en-GB" sz="1200" b="1"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bl>
          </a:graphicData>
        </a:graphic>
      </p:graphicFrame>
      <p:graphicFrame>
        <p:nvGraphicFramePr>
          <p:cNvPr id="141396" name="Group 84"/>
          <p:cNvGraphicFramePr>
            <a:graphicFrameLocks noGrp="1"/>
          </p:cNvGraphicFramePr>
          <p:nvPr>
            <p:ph sz="quarter" idx="3"/>
          </p:nvPr>
        </p:nvGraphicFramePr>
        <p:xfrm>
          <a:off x="4756150" y="3633788"/>
          <a:ext cx="3582987" cy="2287588"/>
        </p:xfrm>
        <a:graphic>
          <a:graphicData uri="http://schemas.openxmlformats.org/drawingml/2006/table">
            <a:tbl>
              <a:tblPr/>
              <a:tblGrid>
                <a:gridCol w="1465262">
                  <a:extLst>
                    <a:ext uri="{9D8B030D-6E8A-4147-A177-3AD203B41FA5}">
                      <a16:colId xmlns:a16="http://schemas.microsoft.com/office/drawing/2014/main" val="20000"/>
                    </a:ext>
                  </a:extLst>
                </a:gridCol>
                <a:gridCol w="587375">
                  <a:extLst>
                    <a:ext uri="{9D8B030D-6E8A-4147-A177-3AD203B41FA5}">
                      <a16:colId xmlns:a16="http://schemas.microsoft.com/office/drawing/2014/main" val="20001"/>
                    </a:ext>
                  </a:extLst>
                </a:gridCol>
                <a:gridCol w="1530350">
                  <a:extLst>
                    <a:ext uri="{9D8B030D-6E8A-4147-A177-3AD203B41FA5}">
                      <a16:colId xmlns:a16="http://schemas.microsoft.com/office/drawing/2014/main" val="20002"/>
                    </a:ext>
                  </a:extLst>
                </a:gridCol>
              </a:tblGrid>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1234</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rowSpan="8">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sr-Latn-CS" sz="1200" b="0"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99890</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8F6B1"/>
                    </a:solidFill>
                  </a:tcPr>
                </a:tc>
                <a:extLst>
                  <a:ext uri="{0D108BD9-81ED-4DB2-BD59-A6C34878D82A}">
                    <a16:rowId xmlns:a16="http://schemas.microsoft.com/office/drawing/2014/main" val="10000"/>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Ajax</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vMerge="1">
                  <a:txBody>
                    <a:bodyPr/>
                    <a:lstStyle/>
                    <a:p>
                      <a:endParaRPr 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Merima</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8F6B1"/>
                    </a:solidFill>
                  </a:tcPr>
                </a:tc>
                <a:extLst>
                  <a:ext uri="{0D108BD9-81ED-4DB2-BD59-A6C34878D82A}">
                    <a16:rowId xmlns:a16="http://schemas.microsoft.com/office/drawing/2014/main" val="10001"/>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Beogradska</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vMerge="1">
                  <a:txBody>
                    <a:bodyPr/>
                    <a:lstStyle/>
                    <a:p>
                      <a:endParaRPr 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Kruševačka</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8F6B1"/>
                    </a:solidFill>
                  </a:tcPr>
                </a:tc>
                <a:extLst>
                  <a:ext uri="{0D108BD9-81ED-4DB2-BD59-A6C34878D82A}">
                    <a16:rowId xmlns:a16="http://schemas.microsoft.com/office/drawing/2014/main" val="10002"/>
                  </a:ext>
                </a:extLst>
              </a:tr>
              <a:tr h="28733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Beograd</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vMerge="1">
                  <a:txBody>
                    <a:bodyPr/>
                    <a:lstStyle/>
                    <a:p>
                      <a:endParaRPr 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Kruševac</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8F6B1"/>
                    </a:solidFill>
                  </a:tcPr>
                </a:tc>
                <a:extLst>
                  <a:ext uri="{0D108BD9-81ED-4DB2-BD59-A6C34878D82A}">
                    <a16:rowId xmlns:a16="http://schemas.microsoft.com/office/drawing/2014/main" val="10003"/>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Srbija</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vMerge="1">
                  <a:txBody>
                    <a:bodyPr/>
                    <a:lstStyle/>
                    <a:p>
                      <a:endParaRPr 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Srbija</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8F6B1"/>
                    </a:solidFill>
                  </a:tcPr>
                </a:tc>
                <a:extLst>
                  <a:ext uri="{0D108BD9-81ED-4DB2-BD59-A6C34878D82A}">
                    <a16:rowId xmlns:a16="http://schemas.microsoft.com/office/drawing/2014/main" val="10004"/>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11000</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vMerge="1">
                  <a:txBody>
                    <a:bodyPr/>
                    <a:lstStyle/>
                    <a:p>
                      <a:endParaRPr 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37000</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8F6B1"/>
                    </a:solidFill>
                  </a:tcPr>
                </a:tc>
                <a:extLst>
                  <a:ext uri="{0D108BD9-81ED-4DB2-BD59-A6C34878D82A}">
                    <a16:rowId xmlns:a16="http://schemas.microsoft.com/office/drawing/2014/main" val="10005"/>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Laza Ilić</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vMerge="1">
                  <a:txBody>
                    <a:bodyPr/>
                    <a:lstStyle/>
                    <a:p>
                      <a:endParaRPr 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Milan Janjić</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8F6B1"/>
                    </a:solidFill>
                  </a:tcPr>
                </a:tc>
                <a:extLst>
                  <a:ext uri="{0D108BD9-81ED-4DB2-BD59-A6C34878D82A}">
                    <a16:rowId xmlns:a16="http://schemas.microsoft.com/office/drawing/2014/main" val="10006"/>
                  </a:ext>
                </a:extLst>
              </a:tr>
              <a:tr h="2857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a:ln>
                            <a:noFill/>
                          </a:ln>
                          <a:solidFill>
                            <a:srgbClr val="000000"/>
                          </a:solidFill>
                          <a:effectLst/>
                          <a:latin typeface="Arial" charset="0"/>
                          <a:ea typeface="Times New Roman" pitchFamily="18" charset="0"/>
                          <a:cs typeface="Arial" charset="0"/>
                        </a:rPr>
                        <a:t>Laza@yahoo.com</a:t>
                      </a:r>
                      <a:endParaRPr kumimoji="0" lang="en-GB" sz="1200" b="0" i="0" u="none" strike="noStrike" cap="none" normalizeH="0" baseline="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66"/>
                    </a:solidFill>
                  </a:tcPr>
                </a:tc>
                <a:tc vMerge="1">
                  <a:txBody>
                    <a:bodyPr/>
                    <a:lstStyle/>
                    <a:p>
                      <a:endParaRPr lang="en-US"/>
                    </a:p>
                  </a:txBody>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a:ln>
                            <a:noFill/>
                          </a:ln>
                          <a:solidFill>
                            <a:srgbClr val="000000"/>
                          </a:solidFill>
                          <a:effectLst/>
                          <a:latin typeface="Arial" charset="0"/>
                          <a:ea typeface="Times New Roman" pitchFamily="18" charset="0"/>
                          <a:cs typeface="Arial" charset="0"/>
                        </a:rPr>
                        <a:t>Milan@yahoo.com</a:t>
                      </a:r>
                      <a:endParaRPr kumimoji="0" lang="en-GB" sz="12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A8F6B1"/>
                    </a:solidFill>
                  </a:tcPr>
                </a:tc>
                <a:extLst>
                  <a:ext uri="{0D108BD9-81ED-4DB2-BD59-A6C34878D82A}">
                    <a16:rowId xmlns:a16="http://schemas.microsoft.com/office/drawing/2014/main" val="10007"/>
                  </a:ext>
                </a:extLst>
              </a:tr>
            </a:tbl>
          </a:graphicData>
        </a:graphic>
      </p:graphicFrame>
      <p:sp>
        <p:nvSpPr>
          <p:cNvPr id="28738" name="Slide Number Placeholder 6"/>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A3CF6A17-2CD1-4072-BC4E-87767EE8ED7E}" type="slidenum">
              <a:rPr lang="en-US" smtClean="0"/>
              <a:pPr/>
              <a:t>16</a:t>
            </a:fld>
            <a:endParaRPr lang="en-US"/>
          </a:p>
        </p:txBody>
      </p:sp>
      <p:sp>
        <p:nvSpPr>
          <p:cNvPr id="28739" name="Rectangle 32"/>
          <p:cNvSpPr>
            <a:spLocks noChangeArrowheads="1"/>
          </p:cNvSpPr>
          <p:nvPr/>
        </p:nvSpPr>
        <p:spPr bwMode="auto">
          <a:xfrm>
            <a:off x="438150" y="5214938"/>
            <a:ext cx="4327525" cy="611187"/>
          </a:xfrm>
          <a:prstGeom prst="rect">
            <a:avLst/>
          </a:prstGeom>
          <a:noFill/>
          <a:ln w="9525">
            <a:noFill/>
            <a:miter lim="800000"/>
            <a:headEnd/>
            <a:tailEnd/>
          </a:ln>
        </p:spPr>
        <p:txBody>
          <a:bodyPr/>
          <a:lstStyle/>
          <a:p>
            <a:pPr marL="342900" indent="-342900" eaLnBrk="1" hangingPunct="1">
              <a:spcBef>
                <a:spcPct val="20000"/>
              </a:spcBef>
            </a:pPr>
            <a:r>
              <a:rPr lang="sr-Latn-CS" sz="2000"/>
              <a:t>	</a:t>
            </a:r>
            <a:r>
              <a:rPr lang="sr-Latn-CS" sz="2000" b="1" i="1"/>
              <a:t>Primer:</a:t>
            </a:r>
            <a:r>
              <a:rPr lang="en-GB" sz="2000" b="1" i="1"/>
              <a:t> Tip entiteta KUPAC i dve nje</a:t>
            </a:r>
            <a:r>
              <a:rPr lang="en-US" sz="2000" b="1" i="1"/>
              <a:t>gove</a:t>
            </a:r>
            <a:r>
              <a:rPr lang="en-GB" sz="2000" b="1" i="1"/>
              <a:t> instance</a:t>
            </a:r>
            <a:r>
              <a:rPr lang="sr-Latn-CS" sz="2000"/>
              <a:t>:</a:t>
            </a:r>
            <a:endParaRPr lang="en-US" sz="2000"/>
          </a:p>
        </p:txBody>
      </p:sp>
      <p:sp>
        <p:nvSpPr>
          <p:cNvPr id="10" name="Right Arrow 9"/>
          <p:cNvSpPr/>
          <p:nvPr/>
        </p:nvSpPr>
        <p:spPr>
          <a:xfrm>
            <a:off x="4121150" y="2292350"/>
            <a:ext cx="1627188" cy="1301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U-Turn Arrow 12"/>
          <p:cNvSpPr/>
          <p:nvPr/>
        </p:nvSpPr>
        <p:spPr>
          <a:xfrm>
            <a:off x="2351088" y="3205163"/>
            <a:ext cx="3373437" cy="369887"/>
          </a:xfrm>
          <a:prstGeom prst="uturnArrow">
            <a:avLst>
              <a:gd name="adj1" fmla="val 20006"/>
              <a:gd name="adj2" fmla="val 18559"/>
              <a:gd name="adj3" fmla="val 25000"/>
              <a:gd name="adj4" fmla="val 43750"/>
              <a:gd name="adj5" fmla="val 1000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cSld>
  <p:clrMapOvr>
    <a:masterClrMapping/>
  </p:clrMapOvr>
  <p:transition>
    <p:wheel spokes="8"/>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6"/>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dirty="0"/>
              <a:t>Na primeru tipa entiteta CLASS</a:t>
            </a:r>
            <a:endParaRPr lang="en-US" dirty="0"/>
          </a:p>
        </p:txBody>
      </p:sp>
      <p:sp>
        <p:nvSpPr>
          <p:cNvPr id="29700" name="Slide Number Placeholder 1"/>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10ECDFD0-A9BF-4D11-8E70-5E5D174B8B02}" type="slidenum">
              <a:rPr lang="en-US"/>
              <a:pPr/>
              <a:t>17</a:t>
            </a:fld>
            <a:endParaRPr lang="en-US"/>
          </a:p>
        </p:txBody>
      </p:sp>
      <p:pic>
        <p:nvPicPr>
          <p:cNvPr id="9" name="Picture 8" descr="It250.PNG"/>
          <p:cNvPicPr>
            <a:picLocks noChangeAspect="1"/>
          </p:cNvPicPr>
          <p:nvPr/>
        </p:nvPicPr>
        <p:blipFill>
          <a:blip r:embed="rId2"/>
          <a:srcRect t="18000" r="-691"/>
          <a:stretch>
            <a:fillRect/>
          </a:stretch>
        </p:blipFill>
        <p:spPr>
          <a:xfrm>
            <a:off x="173949" y="1186218"/>
            <a:ext cx="8778982" cy="3124200"/>
          </a:xfrm>
          <a:prstGeom prst="rect">
            <a:avLst/>
          </a:prstGeom>
        </p:spPr>
      </p:pic>
      <p:sp>
        <p:nvSpPr>
          <p:cNvPr id="10" name="Right Arrow 9"/>
          <p:cNvSpPr/>
          <p:nvPr/>
        </p:nvSpPr>
        <p:spPr>
          <a:xfrm>
            <a:off x="494731" y="1567218"/>
            <a:ext cx="978408"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94731" y="1795818"/>
            <a:ext cx="978408"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94731" y="2024418"/>
            <a:ext cx="978408"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66131" y="2405418"/>
            <a:ext cx="129540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E</a:t>
            </a:r>
            <a:r>
              <a:rPr lang="sr-Latn-RS" sz="1600" b="1" dirty="0"/>
              <a:t>ntiteti tipa entiteta CLASS</a:t>
            </a:r>
            <a:endParaRPr lang="en-US" sz="1600" b="1" dirty="0"/>
          </a:p>
        </p:txBody>
      </p:sp>
      <p:cxnSp>
        <p:nvCxnSpPr>
          <p:cNvPr id="14" name="Straight Arrow Connector 13"/>
          <p:cNvCxnSpPr>
            <a:stCxn id="13" idx="0"/>
          </p:cNvCxnSpPr>
          <p:nvPr/>
        </p:nvCxnSpPr>
        <p:spPr>
          <a:xfrm rot="5400000" flipH="1" flipV="1">
            <a:off x="818581" y="2272068"/>
            <a:ext cx="2286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898" y="4462523"/>
            <a:ext cx="8529851" cy="1323439"/>
          </a:xfrm>
          <a:prstGeom prst="rect">
            <a:avLst/>
          </a:prstGeom>
          <a:ln>
            <a:solidFill>
              <a:schemeClr val="accent1"/>
            </a:solidFill>
          </a:ln>
        </p:spPr>
        <p:txBody>
          <a:bodyPr wrap="square">
            <a:spAutoFit/>
          </a:bodyPr>
          <a:lstStyle/>
          <a:p>
            <a:r>
              <a:rPr lang="en-US" sz="2000" dirty="0" err="1">
                <a:latin typeface="+mn-lt"/>
              </a:rPr>
              <a:t>Ako</a:t>
            </a:r>
            <a:r>
              <a:rPr lang="en-US" sz="2000" dirty="0">
                <a:latin typeface="+mn-lt"/>
              </a:rPr>
              <a:t> se CLASS_CODE </a:t>
            </a:r>
            <a:r>
              <a:rPr lang="en-US" sz="2000" dirty="0" err="1">
                <a:latin typeface="+mn-lt"/>
              </a:rPr>
              <a:t>sa</a:t>
            </a:r>
            <a:r>
              <a:rPr lang="en-US" sz="2000" dirty="0">
                <a:latin typeface="+mn-lt"/>
              </a:rPr>
              <a:t> </a:t>
            </a:r>
            <a:r>
              <a:rPr lang="en-US" sz="2000" dirty="0" err="1">
                <a:latin typeface="+mn-lt"/>
              </a:rPr>
              <a:t>slike</a:t>
            </a:r>
            <a:r>
              <a:rPr lang="en-US" sz="2000" dirty="0">
                <a:latin typeface="+mn-lt"/>
              </a:rPr>
              <a:t> </a:t>
            </a:r>
            <a:r>
              <a:rPr lang="en-US" sz="2000" dirty="0" err="1">
                <a:latin typeface="+mn-lt"/>
              </a:rPr>
              <a:t>koristi</a:t>
            </a:r>
            <a:r>
              <a:rPr lang="en-US" sz="2000" dirty="0">
                <a:latin typeface="+mn-lt"/>
              </a:rPr>
              <a:t> </a:t>
            </a:r>
            <a:r>
              <a:rPr lang="en-US" sz="2000" dirty="0" err="1">
                <a:latin typeface="+mn-lt"/>
              </a:rPr>
              <a:t>kao</a:t>
            </a:r>
            <a:r>
              <a:rPr lang="en-US" sz="2000" dirty="0">
                <a:latin typeface="+mn-lt"/>
              </a:rPr>
              <a:t> </a:t>
            </a:r>
            <a:r>
              <a:rPr lang="en-US" sz="2000" dirty="0" err="1">
                <a:latin typeface="+mn-lt"/>
              </a:rPr>
              <a:t>primarni</a:t>
            </a:r>
            <a:r>
              <a:rPr lang="en-US" sz="2000" dirty="0">
                <a:latin typeface="+mn-lt"/>
              </a:rPr>
              <a:t> </a:t>
            </a:r>
            <a:r>
              <a:rPr lang="en-US" sz="2000" dirty="0" err="1">
                <a:latin typeface="+mn-lt"/>
              </a:rPr>
              <a:t>ključ</a:t>
            </a:r>
            <a:r>
              <a:rPr lang="en-US" sz="2000" dirty="0">
                <a:latin typeface="+mn-lt"/>
              </a:rPr>
              <a:t>, </a:t>
            </a:r>
            <a:r>
              <a:rPr lang="en-US" sz="2000" dirty="0" err="1">
                <a:latin typeface="+mn-lt"/>
              </a:rPr>
              <a:t>entitet</a:t>
            </a:r>
            <a:r>
              <a:rPr lang="en-US" sz="2000" dirty="0">
                <a:latin typeface="+mn-lt"/>
              </a:rPr>
              <a:t> CLASS </a:t>
            </a:r>
            <a:r>
              <a:rPr lang="en-US" sz="2000" dirty="0" err="1">
                <a:latin typeface="+mn-lt"/>
              </a:rPr>
              <a:t>može</a:t>
            </a:r>
            <a:r>
              <a:rPr lang="en-US" sz="2000" dirty="0">
                <a:latin typeface="+mn-lt"/>
              </a:rPr>
              <a:t> </a:t>
            </a:r>
            <a:r>
              <a:rPr lang="en-US" sz="2000" dirty="0" err="1">
                <a:latin typeface="+mn-lt"/>
              </a:rPr>
              <a:t>biti</a:t>
            </a:r>
            <a:r>
              <a:rPr lang="en-US" sz="2000" dirty="0">
                <a:latin typeface="+mn-lt"/>
              </a:rPr>
              <a:t> </a:t>
            </a:r>
            <a:r>
              <a:rPr lang="en-US" sz="2000" dirty="0" err="1">
                <a:latin typeface="+mn-lt"/>
              </a:rPr>
              <a:t>predstavljen</a:t>
            </a:r>
            <a:r>
              <a:rPr lang="en-US" sz="2000" dirty="0">
                <a:latin typeface="+mn-lt"/>
              </a:rPr>
              <a:t> u </a:t>
            </a:r>
            <a:r>
              <a:rPr lang="en-US" sz="2000" dirty="0" err="1">
                <a:latin typeface="+mn-lt"/>
              </a:rPr>
              <a:t>skraćenom</a:t>
            </a:r>
            <a:r>
              <a:rPr lang="en-US" sz="2000" dirty="0">
                <a:latin typeface="+mn-lt"/>
              </a:rPr>
              <a:t> </a:t>
            </a:r>
            <a:r>
              <a:rPr lang="en-US" sz="2000" dirty="0" err="1">
                <a:latin typeface="+mn-lt"/>
              </a:rPr>
              <a:t>obliku</a:t>
            </a:r>
            <a:r>
              <a:rPr lang="en-US" sz="2000" dirty="0">
                <a:latin typeface="+mn-lt"/>
              </a:rPr>
              <a:t>:</a:t>
            </a:r>
          </a:p>
          <a:p>
            <a:r>
              <a:rPr lang="en-US" sz="2000" dirty="0">
                <a:latin typeface="+mn-lt"/>
              </a:rPr>
              <a:t> CLASS (</a:t>
            </a:r>
            <a:r>
              <a:rPr lang="en-US" sz="2000" b="1" u="sng" dirty="0">
                <a:latin typeface="+mn-lt"/>
              </a:rPr>
              <a:t>CLASS_CODE</a:t>
            </a:r>
            <a:r>
              <a:rPr lang="en-US" sz="2000" dirty="0">
                <a:latin typeface="+mn-lt"/>
              </a:rPr>
              <a:t>, CRS_CODE, CLASS_SECTION, CLASS_TIME, ROOM_CODE, PROF_NUM)</a:t>
            </a:r>
          </a:p>
        </p:txBody>
      </p:sp>
    </p:spTree>
  </p:cSld>
  <p:clrMapOvr>
    <a:masterClrMapping/>
  </p:clrMapOvr>
  <p:transition>
    <p:wheel spokes="8"/>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a:t>Atributi</a:t>
            </a:r>
            <a:endParaRPr lang="en-US"/>
          </a:p>
        </p:txBody>
      </p:sp>
      <p:sp>
        <p:nvSpPr>
          <p:cNvPr id="16388" name="Rectangle 3"/>
          <p:cNvSpPr>
            <a:spLocks noGrp="1" noChangeArrowheads="1"/>
          </p:cNvSpPr>
          <p:nvPr>
            <p:ph idx="1"/>
          </p:nvPr>
        </p:nvSpPr>
        <p:spPr>
          <a:xfrm>
            <a:off x="153988" y="1057275"/>
            <a:ext cx="8990012" cy="5260975"/>
          </a:xfrm>
          <a:solidFill>
            <a:schemeClr val="bg1"/>
          </a:solidFill>
        </p:spPr>
        <p:txBody>
          <a:bodyPr/>
          <a:lstStyle/>
          <a:p>
            <a:pPr marL="0" indent="0" eaLnBrk="1" fontAlgn="auto" hangingPunct="1">
              <a:lnSpc>
                <a:spcPct val="80000"/>
              </a:lnSpc>
              <a:spcAft>
                <a:spcPts val="0"/>
              </a:spcAft>
              <a:buFont typeface="Arial" panose="020B0604020202020204" pitchFamily="34" charset="0"/>
              <a:buNone/>
              <a:defRPr/>
            </a:pPr>
            <a:r>
              <a:rPr lang="it-IT" dirty="0"/>
              <a:t>Predstavljaju svojstvo entiteta </a:t>
            </a:r>
            <a:r>
              <a:rPr lang="sr-Latn-CS" dirty="0"/>
              <a:t>(</a:t>
            </a:r>
            <a:r>
              <a:rPr lang="it-IT" dirty="0"/>
              <a:t>ili tipa relacije</a:t>
            </a:r>
            <a:r>
              <a:rPr lang="sr-Latn-CS" dirty="0"/>
              <a:t>)</a:t>
            </a:r>
            <a:r>
              <a:rPr lang="it-IT" dirty="0"/>
              <a:t>. </a:t>
            </a:r>
            <a:endParaRPr lang="en-US" b="1" i="1" dirty="0"/>
          </a:p>
          <a:p>
            <a:pPr marL="0" indent="0" eaLnBrk="1" fontAlgn="auto" hangingPunct="1">
              <a:lnSpc>
                <a:spcPct val="80000"/>
              </a:lnSpc>
              <a:spcAft>
                <a:spcPts val="0"/>
              </a:spcAft>
              <a:buFont typeface="Arial" panose="020B0604020202020204" pitchFamily="34" charset="0"/>
              <a:buNone/>
              <a:defRPr/>
            </a:pPr>
            <a:r>
              <a:rPr lang="sr-Latn-CS" dirty="0"/>
              <a:t>S</a:t>
            </a:r>
            <a:r>
              <a:rPr lang="it-IT" dirty="0"/>
              <a:t>adrže vrednosti koje opisuju svaki entitet</a:t>
            </a:r>
            <a:r>
              <a:rPr lang="sr-Latn-CS" dirty="0"/>
              <a:t> </a:t>
            </a:r>
            <a:r>
              <a:rPr lang="sr-Latn-CS" sz="2000" dirty="0"/>
              <a:t>(</a:t>
            </a:r>
            <a:r>
              <a:rPr lang="it-IT" sz="2000" dirty="0"/>
              <a:t>najveći deo podataka smeštenih u </a:t>
            </a:r>
            <a:r>
              <a:rPr lang="sr-Latn-CS" sz="2000" dirty="0"/>
              <a:t>BP su vrednosti atributa)</a:t>
            </a:r>
          </a:p>
          <a:p>
            <a:pPr marL="0" indent="0" eaLnBrk="1" fontAlgn="auto" hangingPunct="1">
              <a:lnSpc>
                <a:spcPct val="80000"/>
              </a:lnSpc>
              <a:spcAft>
                <a:spcPts val="0"/>
              </a:spcAft>
              <a:buFont typeface="Arial" panose="020B0604020202020204" pitchFamily="34" charset="0"/>
              <a:buNone/>
              <a:defRPr/>
            </a:pPr>
            <a:endParaRPr lang="sr-Latn-CS" sz="2000" dirty="0"/>
          </a:p>
          <a:p>
            <a:pPr marL="0" indent="0" eaLnBrk="1" fontAlgn="auto" hangingPunct="1">
              <a:lnSpc>
                <a:spcPct val="80000"/>
              </a:lnSpc>
              <a:spcAft>
                <a:spcPts val="0"/>
              </a:spcAft>
              <a:buFont typeface="Arial" panose="020B0604020202020204" pitchFamily="34" charset="0"/>
              <a:buNone/>
              <a:defRPr/>
            </a:pPr>
            <a:endParaRPr lang="sr-Latn-CS" sz="2000" dirty="0"/>
          </a:p>
          <a:p>
            <a:pPr marL="0" indent="0" eaLnBrk="1" fontAlgn="auto" hangingPunct="1">
              <a:lnSpc>
                <a:spcPct val="80000"/>
              </a:lnSpc>
              <a:spcAft>
                <a:spcPts val="0"/>
              </a:spcAft>
              <a:buFont typeface="Arial" panose="020B0604020202020204" pitchFamily="34" charset="0"/>
              <a:buNone/>
              <a:defRPr/>
            </a:pPr>
            <a:endParaRPr lang="sr-Latn-CS" sz="2000" dirty="0"/>
          </a:p>
          <a:p>
            <a:pPr marL="0" indent="0" eaLnBrk="1" fontAlgn="auto" hangingPunct="1">
              <a:lnSpc>
                <a:spcPct val="80000"/>
              </a:lnSpc>
              <a:spcAft>
                <a:spcPts val="0"/>
              </a:spcAft>
              <a:buFont typeface="Arial" panose="020B0604020202020204" pitchFamily="34" charset="0"/>
              <a:buNone/>
              <a:defRPr/>
            </a:pPr>
            <a:r>
              <a:rPr lang="it-IT" dirty="0"/>
              <a:t>Svaki atribut može imati jednu od skupa mogućih vrednosti koji se naziva </a:t>
            </a:r>
            <a:r>
              <a:rPr lang="it-IT" b="1" dirty="0"/>
              <a:t>domen</a:t>
            </a:r>
            <a:r>
              <a:rPr lang="it-IT" dirty="0"/>
              <a:t>. </a:t>
            </a:r>
            <a:endParaRPr lang="sr-Latn-CS" dirty="0"/>
          </a:p>
          <a:p>
            <a:pPr marL="0" indent="0" eaLnBrk="1" fontAlgn="auto" hangingPunct="1">
              <a:lnSpc>
                <a:spcPct val="80000"/>
              </a:lnSpc>
              <a:spcAft>
                <a:spcPts val="0"/>
              </a:spcAft>
              <a:buFont typeface="Arial" panose="020B0604020202020204" pitchFamily="34" charset="0"/>
              <a:buNone/>
              <a:defRPr/>
            </a:pPr>
            <a:endParaRPr lang="en-US" b="1" i="1" dirty="0"/>
          </a:p>
          <a:p>
            <a:pPr marL="0" indent="0" eaLnBrk="1" fontAlgn="auto" hangingPunct="1">
              <a:lnSpc>
                <a:spcPct val="80000"/>
              </a:lnSpc>
              <a:spcAft>
                <a:spcPts val="0"/>
              </a:spcAft>
              <a:buFont typeface="Arial" panose="020B0604020202020204" pitchFamily="34" charset="0"/>
              <a:buNone/>
              <a:defRPr/>
            </a:pPr>
            <a:endParaRPr lang="en-US" b="1" i="1" dirty="0"/>
          </a:p>
          <a:p>
            <a:pPr marL="0" indent="0" eaLnBrk="1" fontAlgn="auto" hangingPunct="1">
              <a:lnSpc>
                <a:spcPct val="80000"/>
              </a:lnSpc>
              <a:spcAft>
                <a:spcPts val="0"/>
              </a:spcAft>
              <a:buFont typeface="Arial" panose="020B0604020202020204" pitchFamily="34" charset="0"/>
              <a:buNone/>
              <a:defRPr/>
            </a:pPr>
            <a:r>
              <a:rPr lang="it-IT" dirty="0"/>
              <a:t>Atributi se mogu klasifikovati na:</a:t>
            </a:r>
            <a:endParaRPr lang="sr-Latn-CS" dirty="0"/>
          </a:p>
          <a:p>
            <a:pPr lvl="1" eaLnBrk="1" fontAlgn="auto" hangingPunct="1">
              <a:lnSpc>
                <a:spcPct val="80000"/>
              </a:lnSpc>
              <a:spcAft>
                <a:spcPts val="0"/>
              </a:spcAft>
              <a:buFont typeface="Wingdings" pitchFamily="2" charset="2"/>
              <a:buChar char="Ø"/>
              <a:defRPr/>
            </a:pPr>
            <a:r>
              <a:rPr lang="sr-Latn-CS" sz="2400" dirty="0">
                <a:solidFill>
                  <a:srgbClr val="C00000"/>
                </a:solidFill>
              </a:rPr>
              <a:t>proste i složene,</a:t>
            </a:r>
          </a:p>
          <a:p>
            <a:pPr lvl="1" eaLnBrk="1" fontAlgn="auto" hangingPunct="1">
              <a:lnSpc>
                <a:spcPct val="80000"/>
              </a:lnSpc>
              <a:spcAft>
                <a:spcPts val="0"/>
              </a:spcAft>
              <a:buFont typeface="Wingdings" pitchFamily="2" charset="2"/>
              <a:buChar char="Ø"/>
              <a:defRPr/>
            </a:pPr>
            <a:r>
              <a:rPr lang="sr-Latn-CS" sz="2400" dirty="0">
                <a:solidFill>
                  <a:srgbClr val="C00000"/>
                </a:solidFill>
              </a:rPr>
              <a:t>sa jednom vrednošću i sa više vrednosti,</a:t>
            </a:r>
          </a:p>
          <a:p>
            <a:pPr lvl="1" eaLnBrk="1" fontAlgn="auto" hangingPunct="1">
              <a:lnSpc>
                <a:spcPct val="80000"/>
              </a:lnSpc>
              <a:spcAft>
                <a:spcPts val="0"/>
              </a:spcAft>
              <a:buFont typeface="Wingdings" pitchFamily="2" charset="2"/>
              <a:buChar char="Ø"/>
              <a:defRPr/>
            </a:pPr>
            <a:r>
              <a:rPr lang="sr-Latn-CS" sz="2400" dirty="0">
                <a:solidFill>
                  <a:srgbClr val="C00000"/>
                </a:solidFill>
              </a:rPr>
              <a:t>izvedene.</a:t>
            </a:r>
            <a:endParaRPr lang="en-US" sz="2400" dirty="0">
              <a:solidFill>
                <a:srgbClr val="C00000"/>
              </a:solidFill>
            </a:endParaRPr>
          </a:p>
        </p:txBody>
      </p:sp>
      <p:sp>
        <p:nvSpPr>
          <p:cNvPr id="30724"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A2D1BD1E-AD4D-4D0D-81E8-2E5742423321}" type="slidenum">
              <a:rPr lang="en-US"/>
              <a:pPr/>
              <a:t>18</a:t>
            </a:fld>
            <a:endParaRPr lang="en-US"/>
          </a:p>
        </p:txBody>
      </p:sp>
      <p:sp>
        <p:nvSpPr>
          <p:cNvPr id="30725" name="Rectangle 6"/>
          <p:cNvSpPr>
            <a:spLocks noChangeArrowheads="1"/>
          </p:cNvSpPr>
          <p:nvPr/>
        </p:nvSpPr>
        <p:spPr bwMode="auto">
          <a:xfrm>
            <a:off x="142875" y="2354263"/>
            <a:ext cx="8372475" cy="646112"/>
          </a:xfrm>
          <a:prstGeom prst="rect">
            <a:avLst/>
          </a:prstGeom>
          <a:solidFill>
            <a:schemeClr val="accent5">
              <a:lumMod val="20000"/>
              <a:lumOff val="80000"/>
            </a:schemeClr>
          </a:solidFill>
          <a:ln w="9525">
            <a:noFill/>
            <a:miter lim="800000"/>
            <a:headEnd/>
            <a:tailEnd/>
          </a:ln>
        </p:spPr>
        <p:txBody>
          <a:bodyPr>
            <a:spAutoFit/>
          </a:bodyPr>
          <a:lstStyle/>
          <a:p>
            <a:r>
              <a:rPr lang="en-US" i="1" dirty="0"/>
              <a:t>Na primer: tip </a:t>
            </a:r>
            <a:r>
              <a:rPr lang="en-US" i="1" dirty="0" err="1"/>
              <a:t>entiteta</a:t>
            </a:r>
            <a:r>
              <a:rPr lang="en-US" i="1" dirty="0"/>
              <a:t> </a:t>
            </a:r>
            <a:r>
              <a:rPr lang="en-US" i="1" dirty="0" err="1"/>
              <a:t>Zaposleni</a:t>
            </a:r>
            <a:r>
              <a:rPr lang="en-US" i="1" dirty="0"/>
              <a:t> se </a:t>
            </a:r>
            <a:r>
              <a:rPr lang="en-US" i="1" dirty="0" err="1"/>
              <a:t>može</a:t>
            </a:r>
            <a:r>
              <a:rPr lang="en-US" i="1" dirty="0"/>
              <a:t> </a:t>
            </a:r>
            <a:r>
              <a:rPr lang="en-US" i="1" dirty="0" err="1"/>
              <a:t>opisati</a:t>
            </a:r>
            <a:r>
              <a:rPr lang="en-US" i="1" dirty="0"/>
              <a:t> </a:t>
            </a:r>
            <a:r>
              <a:rPr lang="en-US" i="1" dirty="0" err="1"/>
              <a:t>atributima</a:t>
            </a:r>
            <a:r>
              <a:rPr lang="en-US" i="1" dirty="0"/>
              <a:t> </a:t>
            </a:r>
            <a:r>
              <a:rPr lang="en-US" i="1" dirty="0" err="1"/>
              <a:t>Prezime</a:t>
            </a:r>
            <a:r>
              <a:rPr lang="en-US" i="1" dirty="0"/>
              <a:t>, </a:t>
            </a:r>
            <a:r>
              <a:rPr lang="en-US" i="1" dirty="0" err="1"/>
              <a:t>Ime</a:t>
            </a:r>
            <a:r>
              <a:rPr lang="en-US" i="1" dirty="0"/>
              <a:t>, </a:t>
            </a:r>
            <a:r>
              <a:rPr lang="en-US" i="1" dirty="0" err="1"/>
              <a:t>Adresa</a:t>
            </a:r>
            <a:r>
              <a:rPr lang="en-US" i="1" dirty="0"/>
              <a:t>, </a:t>
            </a:r>
            <a:r>
              <a:rPr lang="en-US" i="1" dirty="0" err="1"/>
              <a:t>Telefon</a:t>
            </a:r>
            <a:r>
              <a:rPr lang="en-US" i="1" dirty="0"/>
              <a:t> </a:t>
            </a:r>
            <a:r>
              <a:rPr lang="en-US" i="1" dirty="0" err="1"/>
              <a:t>itd</a:t>
            </a:r>
            <a:r>
              <a:rPr lang="en-US" i="1" dirty="0"/>
              <a:t>. </a:t>
            </a:r>
            <a:r>
              <a:rPr lang="en-US" i="1" dirty="0" err="1"/>
              <a:t>Atributi</a:t>
            </a:r>
            <a:r>
              <a:rPr lang="en-US" i="1" dirty="0"/>
              <a:t> </a:t>
            </a:r>
            <a:r>
              <a:rPr lang="en-US" i="1" dirty="0" err="1"/>
              <a:t>entiteta</a:t>
            </a:r>
            <a:r>
              <a:rPr lang="en-US" i="1" dirty="0"/>
              <a:t> </a:t>
            </a:r>
            <a:r>
              <a:rPr lang="en-US" i="1" dirty="0" err="1"/>
              <a:t>sadrže</a:t>
            </a:r>
            <a:r>
              <a:rPr lang="en-US" i="1" dirty="0"/>
              <a:t> </a:t>
            </a:r>
            <a:r>
              <a:rPr lang="en-US" i="1" dirty="0" err="1"/>
              <a:t>vrednosti</a:t>
            </a:r>
            <a:r>
              <a:rPr lang="en-US" i="1" dirty="0"/>
              <a:t> </a:t>
            </a:r>
            <a:r>
              <a:rPr lang="en-US" i="1" dirty="0" err="1"/>
              <a:t>koje</a:t>
            </a:r>
            <a:r>
              <a:rPr lang="en-US" i="1" dirty="0"/>
              <a:t> </a:t>
            </a:r>
            <a:r>
              <a:rPr lang="en-US" i="1" dirty="0" err="1"/>
              <a:t>opisuju</a:t>
            </a:r>
            <a:r>
              <a:rPr lang="en-US" i="1" dirty="0"/>
              <a:t> </a:t>
            </a:r>
            <a:r>
              <a:rPr lang="en-US" i="1" dirty="0" err="1"/>
              <a:t>svaki</a:t>
            </a:r>
            <a:r>
              <a:rPr lang="en-US" i="1" dirty="0"/>
              <a:t> </a:t>
            </a:r>
            <a:r>
              <a:rPr lang="en-US" i="1" dirty="0" err="1"/>
              <a:t>entitet</a:t>
            </a:r>
            <a:r>
              <a:rPr lang="en-US" i="1" dirty="0"/>
              <a:t>.</a:t>
            </a:r>
            <a:endParaRPr lang="en-US" dirty="0"/>
          </a:p>
        </p:txBody>
      </p:sp>
      <p:sp>
        <p:nvSpPr>
          <p:cNvPr id="30726" name="Rectangle 7"/>
          <p:cNvSpPr>
            <a:spLocks noChangeArrowheads="1"/>
          </p:cNvSpPr>
          <p:nvPr/>
        </p:nvSpPr>
        <p:spPr bwMode="auto">
          <a:xfrm>
            <a:off x="212725" y="3941763"/>
            <a:ext cx="8467725" cy="646112"/>
          </a:xfrm>
          <a:prstGeom prst="rect">
            <a:avLst/>
          </a:prstGeom>
          <a:solidFill>
            <a:schemeClr val="accent5">
              <a:lumMod val="20000"/>
              <a:lumOff val="80000"/>
            </a:schemeClr>
          </a:solidFill>
          <a:ln w="9525">
            <a:noFill/>
            <a:miter lim="800000"/>
            <a:headEnd/>
            <a:tailEnd/>
          </a:ln>
        </p:spPr>
        <p:txBody>
          <a:bodyPr>
            <a:spAutoFit/>
          </a:bodyPr>
          <a:lstStyle/>
          <a:p>
            <a:r>
              <a:rPr lang="en-US" i="1" dirty="0"/>
              <a:t>Na primer: </a:t>
            </a:r>
            <a:r>
              <a:rPr lang="en-US" i="1" dirty="0" err="1"/>
              <a:t>domen</a:t>
            </a:r>
            <a:r>
              <a:rPr lang="en-US" i="1" dirty="0"/>
              <a:t> </a:t>
            </a:r>
            <a:r>
              <a:rPr lang="en-US" i="1" dirty="0" err="1"/>
              <a:t>atributa</a:t>
            </a:r>
            <a:r>
              <a:rPr lang="en-US" i="1" dirty="0"/>
              <a:t> </a:t>
            </a:r>
            <a:r>
              <a:rPr lang="en-US" i="1" dirty="0" err="1"/>
              <a:t>Prezime</a:t>
            </a:r>
            <a:r>
              <a:rPr lang="en-US" i="1" dirty="0"/>
              <a:t> </a:t>
            </a:r>
            <a:r>
              <a:rPr lang="en-US" i="1" dirty="0" err="1"/>
              <a:t>entiteta</a:t>
            </a:r>
            <a:r>
              <a:rPr lang="en-US" i="1" dirty="0"/>
              <a:t> </a:t>
            </a:r>
            <a:r>
              <a:rPr lang="en-US" i="1" dirty="0" err="1"/>
              <a:t>Zaposleni</a:t>
            </a:r>
            <a:r>
              <a:rPr lang="en-US" i="1" dirty="0"/>
              <a:t> </a:t>
            </a:r>
            <a:r>
              <a:rPr lang="en-US" i="1" dirty="0" err="1"/>
              <a:t>predstavlja</a:t>
            </a:r>
            <a:r>
              <a:rPr lang="en-US" i="1" dirty="0"/>
              <a:t> </a:t>
            </a:r>
            <a:r>
              <a:rPr lang="en-US" i="1" dirty="0" err="1"/>
              <a:t>skup</a:t>
            </a:r>
            <a:r>
              <a:rPr lang="en-US" i="1" dirty="0"/>
              <a:t> </a:t>
            </a:r>
            <a:r>
              <a:rPr lang="en-US" i="1" dirty="0" err="1"/>
              <a:t>svih</a:t>
            </a:r>
            <a:r>
              <a:rPr lang="en-US" i="1" dirty="0"/>
              <a:t> </a:t>
            </a:r>
            <a:r>
              <a:rPr lang="en-US" i="1" dirty="0" err="1"/>
              <a:t>prezimena</a:t>
            </a:r>
            <a:r>
              <a:rPr lang="en-US" i="1" dirty="0"/>
              <a:t> </a:t>
            </a:r>
            <a:r>
              <a:rPr lang="en-US" i="1" dirty="0" err="1"/>
              <a:t>koji</a:t>
            </a:r>
            <a:r>
              <a:rPr lang="en-US" i="1" dirty="0"/>
              <a:t> </a:t>
            </a:r>
            <a:r>
              <a:rPr lang="en-US" i="1" dirty="0" err="1"/>
              <a:t>zaposleni</a:t>
            </a:r>
            <a:r>
              <a:rPr lang="en-US" i="1" dirty="0"/>
              <a:t> </a:t>
            </a:r>
            <a:r>
              <a:rPr lang="en-US" i="1" dirty="0" err="1"/>
              <a:t>imaju</a:t>
            </a:r>
            <a:r>
              <a:rPr lang="en-US" i="1" dirty="0"/>
              <a:t>.</a:t>
            </a:r>
            <a:endParaRPr lang="en-US" dirty="0"/>
          </a:p>
        </p:txBody>
      </p:sp>
    </p:spTree>
  </p:cSld>
  <p:clrMapOvr>
    <a:masterClrMapping/>
  </p:clrMapOvr>
  <p:transition>
    <p:wheel spokes="8"/>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Slide Number Placeholder 1"/>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3DC0C9A5-6E67-488A-A39D-54BA46E5EA8B}" type="slidenum">
              <a:rPr lang="en-US"/>
              <a:pPr/>
              <a:t>19</a:t>
            </a:fld>
            <a:endParaRPr lang="en-US"/>
          </a:p>
        </p:txBody>
      </p:sp>
      <p:pic>
        <p:nvPicPr>
          <p:cNvPr id="31749" name="Picture 2" descr="http://mdita.metropolitan.ac.rs/qdita-temp/IT350/L03/IT350-IT2008-IM-DMOD-ERD-Slika234.png"/>
          <p:cNvPicPr>
            <a:picLocks noChangeAspect="1" noChangeArrowheads="1"/>
          </p:cNvPicPr>
          <p:nvPr/>
        </p:nvPicPr>
        <p:blipFill>
          <a:blip r:embed="rId2"/>
          <a:srcRect/>
          <a:stretch>
            <a:fillRect/>
          </a:stretch>
        </p:blipFill>
        <p:spPr bwMode="auto">
          <a:xfrm>
            <a:off x="385763" y="1420813"/>
            <a:ext cx="8758237" cy="2236787"/>
          </a:xfrm>
          <a:prstGeom prst="rect">
            <a:avLst/>
          </a:prstGeom>
          <a:noFill/>
          <a:ln w="9525">
            <a:noFill/>
            <a:miter lim="800000"/>
            <a:headEnd/>
            <a:tailEnd/>
          </a:ln>
        </p:spPr>
      </p:pic>
      <p:sp>
        <p:nvSpPr>
          <p:cNvPr id="4" name="Rectangle 3"/>
          <p:cNvSpPr/>
          <p:nvPr/>
        </p:nvSpPr>
        <p:spPr>
          <a:xfrm>
            <a:off x="355600" y="4114800"/>
            <a:ext cx="8432800" cy="1477963"/>
          </a:xfrm>
          <a:prstGeom prst="rect">
            <a:avLst/>
          </a:prstGeom>
          <a:solidFill>
            <a:schemeClr val="accent2">
              <a:lumMod val="40000"/>
              <a:lumOff val="60000"/>
            </a:schemeClr>
          </a:solidFill>
        </p:spPr>
        <p:txBody>
          <a:bodyPr>
            <a:spAutoFit/>
          </a:bodyPr>
          <a:lstStyle/>
          <a:p>
            <a:pPr>
              <a:defRPr/>
            </a:pPr>
            <a:r>
              <a:rPr lang="vi-VN" dirty="0"/>
              <a:t>Atributi se u modelima podataka predstavljaju zavisno od korišćenog CAS</a:t>
            </a:r>
            <a:r>
              <a:rPr lang="sr-Latn-RS" dirty="0"/>
              <a:t>E</a:t>
            </a:r>
            <a:r>
              <a:rPr lang="vi-VN" dirty="0"/>
              <a:t> alata. Na primer, u PowerDesigner-u atributi se predstavljaju u okviru pravougaonika kojima su predstavljeni tipovi entiteta. </a:t>
            </a:r>
            <a:endParaRPr lang="sr-Latn-RS" dirty="0"/>
          </a:p>
          <a:p>
            <a:pPr>
              <a:defRPr/>
            </a:pPr>
            <a:endParaRPr lang="sr-Latn-RS" dirty="0"/>
          </a:p>
          <a:p>
            <a:pPr>
              <a:defRPr/>
            </a:pPr>
            <a:r>
              <a:rPr lang="vi-VN" dirty="0"/>
              <a:t>Na slici su prikazani atributi za tipove entiteta Zaposleni, Rođak i Odeljenje</a:t>
            </a:r>
            <a:endParaRPr lang="en-US" dirty="0"/>
          </a:p>
        </p:txBody>
      </p:sp>
    </p:spTree>
  </p:cSld>
  <p:clrMapOvr>
    <a:masterClrMapping/>
  </p:clrMapOvr>
  <p:transition>
    <p:wheel spokes="8"/>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Osvrt na L02</a:t>
            </a:r>
          </a:p>
        </p:txBody>
      </p:sp>
      <p:sp>
        <p:nvSpPr>
          <p:cNvPr id="3" name="Content Placeholder 2"/>
          <p:cNvSpPr>
            <a:spLocks noGrp="1"/>
          </p:cNvSpPr>
          <p:nvPr>
            <p:ph idx="1"/>
          </p:nvPr>
        </p:nvSpPr>
        <p:spPr>
          <a:xfrm>
            <a:off x="463550" y="1081088"/>
            <a:ext cx="8051800" cy="4673600"/>
          </a:xfrm>
        </p:spPr>
        <p:txBody>
          <a:bodyPr/>
          <a:lstStyle/>
          <a:p>
            <a:pPr marL="0" indent="0" eaLnBrk="1" hangingPunct="1">
              <a:buFont typeface="Wingdings" pitchFamily="2" charset="2"/>
              <a:buChar char="ü"/>
              <a:defRPr/>
            </a:pPr>
            <a:r>
              <a:rPr lang="en-US" dirty="0">
                <a:solidFill>
                  <a:schemeClr val="tx1"/>
                </a:solidFill>
                <a:cs typeface="Calibri" pitchFamily="34" charset="0"/>
              </a:rPr>
              <a:t>Š</a:t>
            </a:r>
            <a:r>
              <a:rPr lang="sr-Latn-RS" dirty="0">
                <a:solidFill>
                  <a:schemeClr val="tx1"/>
                </a:solidFill>
                <a:cs typeface="Calibri" pitchFamily="34" charset="0"/>
              </a:rPr>
              <a:t>ta čini koncepcijske osnove relacionog modela?</a:t>
            </a:r>
          </a:p>
          <a:p>
            <a:pPr marL="0" indent="0" eaLnBrk="1" hangingPunct="1">
              <a:buFont typeface="Wingdings" pitchFamily="2" charset="2"/>
              <a:buChar char="ü"/>
              <a:defRPr/>
            </a:pPr>
            <a:r>
              <a:rPr lang="en-US" dirty="0">
                <a:solidFill>
                  <a:schemeClr val="tx1"/>
                </a:solidFill>
                <a:cs typeface="Calibri" pitchFamily="34" charset="0"/>
              </a:rPr>
              <a:t>K</a:t>
            </a:r>
            <a:r>
              <a:rPr lang="sr-Latn-RS" dirty="0">
                <a:solidFill>
                  <a:schemeClr val="tx1"/>
                </a:solidFill>
                <a:cs typeface="Calibri" pitchFamily="34" charset="0"/>
              </a:rPr>
              <a:t>ako se definiše relacija u relacionom modelu baze podataka?</a:t>
            </a:r>
          </a:p>
          <a:p>
            <a:pPr marL="0" indent="0" eaLnBrk="1" hangingPunct="1">
              <a:buFont typeface="Wingdings" pitchFamily="2" charset="2"/>
              <a:buChar char="ü"/>
              <a:defRPr/>
            </a:pPr>
            <a:r>
              <a:rPr lang="en-US" dirty="0">
                <a:solidFill>
                  <a:schemeClr val="tx1"/>
                </a:solidFill>
                <a:cs typeface="Calibri" pitchFamily="34" charset="0"/>
              </a:rPr>
              <a:t>O</a:t>
            </a:r>
            <a:r>
              <a:rPr lang="sr-Latn-RS" dirty="0">
                <a:solidFill>
                  <a:schemeClr val="tx1"/>
                </a:solidFill>
                <a:cs typeface="Calibri" pitchFamily="34" charset="0"/>
              </a:rPr>
              <a:t>bjasniti šta se podrazumeva pod “relacija kao imenovana tabela”?</a:t>
            </a:r>
          </a:p>
          <a:p>
            <a:pPr marL="0" indent="0" eaLnBrk="1" fontAlgn="auto" hangingPunct="1">
              <a:spcAft>
                <a:spcPts val="0"/>
              </a:spcAft>
              <a:buFont typeface="Wingdings" pitchFamily="2" charset="2"/>
              <a:buChar char="ü"/>
              <a:defRPr/>
            </a:pPr>
            <a:r>
              <a:rPr lang="en-US" dirty="0" err="1">
                <a:solidFill>
                  <a:schemeClr val="tx1"/>
                </a:solidFill>
                <a:cs typeface="Calibri" pitchFamily="34" charset="0"/>
              </a:rPr>
              <a:t>Objasnite</a:t>
            </a:r>
            <a:r>
              <a:rPr lang="en-US" dirty="0">
                <a:solidFill>
                  <a:schemeClr val="tx1"/>
                </a:solidFill>
                <a:cs typeface="Calibri" pitchFamily="34" charset="0"/>
              </a:rPr>
              <a:t> </a:t>
            </a:r>
            <a:r>
              <a:rPr lang="en-US" dirty="0" err="1">
                <a:solidFill>
                  <a:schemeClr val="tx1"/>
                </a:solidFill>
                <a:cs typeface="Calibri" pitchFamily="34" charset="0"/>
              </a:rPr>
              <a:t>šta</a:t>
            </a:r>
            <a:r>
              <a:rPr lang="en-US" dirty="0">
                <a:solidFill>
                  <a:schemeClr val="tx1"/>
                </a:solidFill>
                <a:cs typeface="Calibri" pitchFamily="34" charset="0"/>
              </a:rPr>
              <a:t> je:</a:t>
            </a:r>
          </a:p>
          <a:p>
            <a:pPr lvl="2" eaLnBrk="1" fontAlgn="auto" hangingPunct="1">
              <a:spcAft>
                <a:spcPts val="0"/>
              </a:spcAft>
              <a:buFont typeface="Arial" pitchFamily="34" charset="0"/>
              <a:buChar char="•"/>
              <a:defRPr/>
            </a:pPr>
            <a:r>
              <a:rPr lang="en-US" sz="2400" dirty="0" err="1">
                <a:solidFill>
                  <a:schemeClr val="tx1"/>
                </a:solidFill>
                <a:cs typeface="Calibri" pitchFamily="34" charset="0"/>
              </a:rPr>
              <a:t>Primarni</a:t>
            </a:r>
            <a:r>
              <a:rPr lang="en-US" sz="2400" dirty="0">
                <a:solidFill>
                  <a:schemeClr val="tx1"/>
                </a:solidFill>
                <a:cs typeface="Calibri" pitchFamily="34" charset="0"/>
              </a:rPr>
              <a:t> </a:t>
            </a:r>
            <a:r>
              <a:rPr lang="en-US" sz="2400" dirty="0" err="1">
                <a:solidFill>
                  <a:schemeClr val="tx1"/>
                </a:solidFill>
                <a:cs typeface="Calibri" pitchFamily="34" charset="0"/>
              </a:rPr>
              <a:t>ključ</a:t>
            </a:r>
            <a:endParaRPr lang="en-US" sz="2400" dirty="0">
              <a:solidFill>
                <a:schemeClr val="tx1"/>
              </a:solidFill>
              <a:cs typeface="Calibri" pitchFamily="34" charset="0"/>
            </a:endParaRPr>
          </a:p>
          <a:p>
            <a:pPr lvl="2" eaLnBrk="1" fontAlgn="auto" hangingPunct="1">
              <a:spcAft>
                <a:spcPts val="0"/>
              </a:spcAft>
              <a:buFont typeface="Arial" pitchFamily="34" charset="0"/>
              <a:buChar char="•"/>
              <a:defRPr/>
            </a:pPr>
            <a:r>
              <a:rPr lang="en-US" sz="2400" dirty="0" err="1">
                <a:solidFill>
                  <a:schemeClr val="tx1"/>
                </a:solidFill>
                <a:cs typeface="Calibri" pitchFamily="34" charset="0"/>
              </a:rPr>
              <a:t>Strani</a:t>
            </a:r>
            <a:r>
              <a:rPr lang="en-US" sz="2400" dirty="0">
                <a:solidFill>
                  <a:schemeClr val="tx1"/>
                </a:solidFill>
                <a:cs typeface="Calibri" pitchFamily="34" charset="0"/>
              </a:rPr>
              <a:t> </a:t>
            </a:r>
            <a:r>
              <a:rPr lang="en-US" sz="2400" dirty="0" err="1">
                <a:solidFill>
                  <a:schemeClr val="tx1"/>
                </a:solidFill>
                <a:cs typeface="Calibri" pitchFamily="34" charset="0"/>
              </a:rPr>
              <a:t>ključ</a:t>
            </a:r>
            <a:endParaRPr lang="en-US" sz="2400" dirty="0">
              <a:solidFill>
                <a:schemeClr val="tx1"/>
              </a:solidFill>
              <a:cs typeface="Calibri" pitchFamily="34" charset="0"/>
            </a:endParaRPr>
          </a:p>
          <a:p>
            <a:pPr lvl="2" eaLnBrk="1" fontAlgn="auto" hangingPunct="1">
              <a:spcAft>
                <a:spcPts val="0"/>
              </a:spcAft>
              <a:buFont typeface="Arial" pitchFamily="34" charset="0"/>
              <a:buChar char="•"/>
              <a:defRPr/>
            </a:pPr>
            <a:r>
              <a:rPr lang="en-US" sz="2400" dirty="0" err="1">
                <a:solidFill>
                  <a:schemeClr val="tx1"/>
                </a:solidFill>
                <a:cs typeface="Calibri" pitchFamily="34" charset="0"/>
              </a:rPr>
              <a:t>Kandidat</a:t>
            </a:r>
            <a:r>
              <a:rPr lang="en-US" sz="2400" dirty="0">
                <a:solidFill>
                  <a:schemeClr val="tx1"/>
                </a:solidFill>
                <a:cs typeface="Calibri" pitchFamily="34" charset="0"/>
              </a:rPr>
              <a:t> </a:t>
            </a:r>
            <a:r>
              <a:rPr lang="en-US" sz="2400" dirty="0" err="1">
                <a:solidFill>
                  <a:schemeClr val="tx1"/>
                </a:solidFill>
                <a:cs typeface="Calibri" pitchFamily="34" charset="0"/>
              </a:rPr>
              <a:t>ključ</a:t>
            </a:r>
            <a:endParaRPr lang="en-US" sz="2400" dirty="0">
              <a:solidFill>
                <a:schemeClr val="tx1"/>
              </a:solidFill>
              <a:cs typeface="Calibri" pitchFamily="34" charset="0"/>
            </a:endParaRPr>
          </a:p>
          <a:p>
            <a:pPr lvl="2" eaLnBrk="1" fontAlgn="auto" hangingPunct="1">
              <a:spcAft>
                <a:spcPts val="0"/>
              </a:spcAft>
              <a:buFont typeface="Arial" pitchFamily="34" charset="0"/>
              <a:buChar char="•"/>
              <a:defRPr/>
            </a:pPr>
            <a:r>
              <a:rPr lang="en-US" sz="2400" dirty="0" err="1">
                <a:solidFill>
                  <a:schemeClr val="tx1"/>
                </a:solidFill>
                <a:cs typeface="Calibri" pitchFamily="34" charset="0"/>
              </a:rPr>
              <a:t>Surogat</a:t>
            </a:r>
            <a:r>
              <a:rPr lang="en-US" sz="2400" dirty="0">
                <a:solidFill>
                  <a:schemeClr val="tx1"/>
                </a:solidFill>
                <a:cs typeface="Calibri" pitchFamily="34" charset="0"/>
              </a:rPr>
              <a:t> </a:t>
            </a:r>
            <a:r>
              <a:rPr lang="en-US" sz="2400" dirty="0" err="1">
                <a:solidFill>
                  <a:schemeClr val="tx1"/>
                </a:solidFill>
                <a:cs typeface="Calibri" pitchFamily="34" charset="0"/>
              </a:rPr>
              <a:t>ključ</a:t>
            </a:r>
            <a:endParaRPr lang="en-US" sz="2400" dirty="0">
              <a:solidFill>
                <a:schemeClr val="tx1"/>
              </a:solidFill>
              <a:cs typeface="Calibri" pitchFamily="34" charset="0"/>
            </a:endParaRPr>
          </a:p>
          <a:p>
            <a:pPr marL="0" indent="0" eaLnBrk="1" hangingPunct="1">
              <a:buFont typeface="Wingdings" pitchFamily="2" charset="2"/>
              <a:buChar char="ü"/>
              <a:defRPr/>
            </a:pPr>
            <a:r>
              <a:rPr lang="en-US" dirty="0" err="1">
                <a:solidFill>
                  <a:schemeClr val="tx1"/>
                </a:solidFill>
                <a:cs typeface="Calibri" pitchFamily="34" charset="0"/>
              </a:rPr>
              <a:t>Objasnite</a:t>
            </a:r>
            <a:r>
              <a:rPr lang="en-US" dirty="0">
                <a:solidFill>
                  <a:schemeClr val="tx1"/>
                </a:solidFill>
                <a:cs typeface="Calibri" pitchFamily="34" charset="0"/>
              </a:rPr>
              <a:t> </a:t>
            </a:r>
            <a:r>
              <a:rPr lang="en-US" dirty="0" err="1">
                <a:solidFill>
                  <a:schemeClr val="tx1"/>
                </a:solidFill>
                <a:cs typeface="Calibri" pitchFamily="34" charset="0"/>
              </a:rPr>
              <a:t>operatore</a:t>
            </a:r>
            <a:r>
              <a:rPr lang="en-US" dirty="0">
                <a:solidFill>
                  <a:schemeClr val="tx1"/>
                </a:solidFill>
                <a:cs typeface="Calibri" pitchFamily="34" charset="0"/>
              </a:rPr>
              <a:t> </a:t>
            </a:r>
            <a:r>
              <a:rPr lang="en-US" dirty="0" err="1">
                <a:solidFill>
                  <a:schemeClr val="tx1"/>
                </a:solidFill>
                <a:cs typeface="Calibri" pitchFamily="34" charset="0"/>
              </a:rPr>
              <a:t>relacione</a:t>
            </a:r>
            <a:r>
              <a:rPr lang="en-US" dirty="0">
                <a:solidFill>
                  <a:schemeClr val="tx1"/>
                </a:solidFill>
                <a:cs typeface="Calibri" pitchFamily="34" charset="0"/>
              </a:rPr>
              <a:t> </a:t>
            </a:r>
            <a:r>
              <a:rPr lang="en-US" dirty="0" err="1">
                <a:solidFill>
                  <a:schemeClr val="tx1"/>
                </a:solidFill>
                <a:cs typeface="Calibri" pitchFamily="34" charset="0"/>
              </a:rPr>
              <a:t>algebre</a:t>
            </a:r>
            <a:r>
              <a:rPr lang="en-US" dirty="0">
                <a:solidFill>
                  <a:schemeClr val="tx1"/>
                </a:solidFill>
                <a:cs typeface="Calibri" pitchFamily="34" charset="0"/>
              </a:rPr>
              <a:t> </a:t>
            </a:r>
            <a:r>
              <a:rPr lang="en-US" dirty="0" err="1">
                <a:solidFill>
                  <a:schemeClr val="tx1"/>
                </a:solidFill>
                <a:cs typeface="Calibri" pitchFamily="34" charset="0"/>
              </a:rPr>
              <a:t>pogodne</a:t>
            </a:r>
            <a:r>
              <a:rPr lang="en-US" dirty="0">
                <a:solidFill>
                  <a:schemeClr val="tx1"/>
                </a:solidFill>
                <a:cs typeface="Calibri" pitchFamily="34" charset="0"/>
              </a:rPr>
              <a:t> </a:t>
            </a:r>
            <a:r>
              <a:rPr lang="en-US" dirty="0" err="1">
                <a:solidFill>
                  <a:schemeClr val="tx1"/>
                </a:solidFill>
                <a:cs typeface="Calibri" pitchFamily="34" charset="0"/>
              </a:rPr>
              <a:t>za</a:t>
            </a:r>
            <a:r>
              <a:rPr lang="en-US" dirty="0">
                <a:solidFill>
                  <a:schemeClr val="tx1"/>
                </a:solidFill>
                <a:cs typeface="Calibri" pitchFamily="34" charset="0"/>
              </a:rPr>
              <a:t> </a:t>
            </a:r>
            <a:r>
              <a:rPr lang="en-US" dirty="0" err="1">
                <a:solidFill>
                  <a:schemeClr val="tx1"/>
                </a:solidFill>
                <a:cs typeface="Calibri" pitchFamily="34" charset="0"/>
              </a:rPr>
              <a:t>ažuriranje</a:t>
            </a:r>
            <a:r>
              <a:rPr lang="sr-Latn-RS" dirty="0">
                <a:solidFill>
                  <a:schemeClr val="tx1"/>
                </a:solidFill>
                <a:cs typeface="Calibri" pitchFamily="34" charset="0"/>
              </a:rPr>
              <a:t>.</a:t>
            </a:r>
            <a:endParaRPr lang="en-US" dirty="0">
              <a:solidFill>
                <a:schemeClr val="tx1"/>
              </a:solidFill>
              <a:cs typeface="Calibri" pitchFamily="34" charset="0"/>
            </a:endParaRPr>
          </a:p>
          <a:p>
            <a:pPr marL="0" indent="0" eaLnBrk="1" hangingPunct="1">
              <a:buFont typeface="Wingdings" pitchFamily="2" charset="2"/>
              <a:buChar char="ü"/>
              <a:defRPr/>
            </a:pPr>
            <a:r>
              <a:rPr lang="en-US" dirty="0" err="1">
                <a:solidFill>
                  <a:schemeClr val="tx1"/>
                </a:solidFill>
                <a:cs typeface="Calibri" pitchFamily="34" charset="0"/>
              </a:rPr>
              <a:t>Objasnite</a:t>
            </a:r>
            <a:r>
              <a:rPr lang="en-US" dirty="0">
                <a:solidFill>
                  <a:schemeClr val="tx1"/>
                </a:solidFill>
                <a:cs typeface="Calibri" pitchFamily="34" charset="0"/>
              </a:rPr>
              <a:t> </a:t>
            </a:r>
            <a:r>
              <a:rPr lang="en-US" dirty="0" err="1">
                <a:solidFill>
                  <a:schemeClr val="tx1"/>
                </a:solidFill>
                <a:cs typeface="Calibri" pitchFamily="34" charset="0"/>
              </a:rPr>
              <a:t>operatore</a:t>
            </a:r>
            <a:r>
              <a:rPr lang="en-US" dirty="0">
                <a:solidFill>
                  <a:schemeClr val="tx1"/>
                </a:solidFill>
                <a:cs typeface="Calibri" pitchFamily="34" charset="0"/>
              </a:rPr>
              <a:t> </a:t>
            </a:r>
            <a:r>
              <a:rPr lang="en-US" dirty="0" err="1">
                <a:solidFill>
                  <a:schemeClr val="tx1"/>
                </a:solidFill>
                <a:cs typeface="Calibri" pitchFamily="34" charset="0"/>
              </a:rPr>
              <a:t>relacione</a:t>
            </a:r>
            <a:r>
              <a:rPr lang="en-US" dirty="0">
                <a:solidFill>
                  <a:schemeClr val="tx1"/>
                </a:solidFill>
                <a:cs typeface="Calibri" pitchFamily="34" charset="0"/>
              </a:rPr>
              <a:t> </a:t>
            </a:r>
            <a:r>
              <a:rPr lang="en-US" dirty="0" err="1">
                <a:solidFill>
                  <a:schemeClr val="tx1"/>
                </a:solidFill>
                <a:cs typeface="Calibri" pitchFamily="34" charset="0"/>
              </a:rPr>
              <a:t>algebre</a:t>
            </a:r>
            <a:r>
              <a:rPr lang="en-US" dirty="0">
                <a:solidFill>
                  <a:schemeClr val="tx1"/>
                </a:solidFill>
                <a:cs typeface="Calibri" pitchFamily="34" charset="0"/>
              </a:rPr>
              <a:t> </a:t>
            </a:r>
            <a:r>
              <a:rPr lang="en-US" dirty="0" err="1">
                <a:solidFill>
                  <a:schemeClr val="tx1"/>
                </a:solidFill>
                <a:cs typeface="Calibri" pitchFamily="34" charset="0"/>
              </a:rPr>
              <a:t>za</a:t>
            </a:r>
            <a:r>
              <a:rPr lang="en-US" dirty="0">
                <a:solidFill>
                  <a:schemeClr val="tx1"/>
                </a:solidFill>
                <a:cs typeface="Calibri" pitchFamily="34" charset="0"/>
              </a:rPr>
              <a:t> </a:t>
            </a:r>
            <a:r>
              <a:rPr lang="en-US" dirty="0" err="1">
                <a:solidFill>
                  <a:schemeClr val="tx1"/>
                </a:solidFill>
                <a:cs typeface="Calibri" pitchFamily="34" charset="0"/>
              </a:rPr>
              <a:t>izveštavanje</a:t>
            </a:r>
            <a:r>
              <a:rPr lang="sr-Latn-RS" dirty="0">
                <a:solidFill>
                  <a:schemeClr val="tx1"/>
                </a:solidFill>
                <a:cs typeface="Calibri" pitchFamily="34" charset="0"/>
              </a:rPr>
              <a:t>.</a:t>
            </a:r>
            <a:endParaRPr lang="en-US" dirty="0">
              <a:solidFill>
                <a:schemeClr val="tx1"/>
              </a:solidFill>
              <a:cs typeface="Calibri" pitchFamily="34" charset="0"/>
            </a:endParaRPr>
          </a:p>
          <a:p>
            <a:pPr marL="0" indent="0" eaLnBrk="1" hangingPunct="1">
              <a:buFont typeface="Arial" charset="0"/>
              <a:buNone/>
              <a:defRPr/>
            </a:pPr>
            <a:endParaRPr lang="en-US" dirty="0"/>
          </a:p>
        </p:txBody>
      </p:sp>
    </p:spTree>
  </p:cSld>
  <p:clrMapOvr>
    <a:masterClrMapping/>
  </p:clrMapOvr>
  <p:transition>
    <p:wheel spokes="8"/>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bwMode="auto">
          <a:xfrm>
            <a:off x="461963" y="241300"/>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r-Latn-CS"/>
              <a:t>Prosti i složeni atributi</a:t>
            </a:r>
            <a:endParaRPr lang="en-US"/>
          </a:p>
        </p:txBody>
      </p:sp>
      <p:sp>
        <p:nvSpPr>
          <p:cNvPr id="18436" name="Rectangle 3"/>
          <p:cNvSpPr>
            <a:spLocks noGrp="1" noChangeArrowheads="1"/>
          </p:cNvSpPr>
          <p:nvPr>
            <p:ph idx="1"/>
          </p:nvPr>
        </p:nvSpPr>
        <p:spPr>
          <a:xfrm>
            <a:off x="238125" y="985838"/>
            <a:ext cx="8905875" cy="4868862"/>
          </a:xfrm>
        </p:spPr>
        <p:txBody>
          <a:bodyPr/>
          <a:lstStyle/>
          <a:p>
            <a:pPr marL="0" indent="0" eaLnBrk="1" fontAlgn="auto" hangingPunct="1">
              <a:spcAft>
                <a:spcPts val="0"/>
              </a:spcAft>
              <a:buFont typeface="Arial" panose="020B0604020202020204" pitchFamily="34" charset="0"/>
              <a:buNone/>
              <a:defRPr/>
            </a:pPr>
            <a:r>
              <a:rPr lang="en-GB" b="1" dirty="0" err="1"/>
              <a:t>Prost</a:t>
            </a:r>
            <a:r>
              <a:rPr lang="en-GB" b="1" dirty="0"/>
              <a:t> </a:t>
            </a:r>
            <a:r>
              <a:rPr lang="en-GB" b="1" dirty="0" err="1"/>
              <a:t>atribut</a:t>
            </a:r>
            <a:r>
              <a:rPr lang="en-GB" dirty="0"/>
              <a:t> se </a:t>
            </a:r>
            <a:r>
              <a:rPr lang="en-GB" dirty="0" err="1"/>
              <a:t>sastoji</a:t>
            </a:r>
            <a:r>
              <a:rPr lang="en-GB" dirty="0"/>
              <a:t> </a:t>
            </a:r>
            <a:r>
              <a:rPr lang="en-GB" dirty="0" err="1"/>
              <a:t>od</a:t>
            </a:r>
            <a:r>
              <a:rPr lang="en-GB" dirty="0"/>
              <a:t> </a:t>
            </a:r>
            <a:r>
              <a:rPr lang="en-GB" dirty="0" err="1"/>
              <a:t>jedne</a:t>
            </a:r>
            <a:r>
              <a:rPr lang="en-GB" dirty="0"/>
              <a:t> </a:t>
            </a:r>
            <a:r>
              <a:rPr lang="en-GB" dirty="0" err="1"/>
              <a:t>komponente</a:t>
            </a:r>
            <a:r>
              <a:rPr lang="en-GB" dirty="0"/>
              <a:t> </a:t>
            </a:r>
            <a:r>
              <a:rPr lang="en-GB" dirty="0" err="1"/>
              <a:t>koja</a:t>
            </a:r>
            <a:r>
              <a:rPr lang="en-GB" dirty="0"/>
              <a:t> </a:t>
            </a:r>
            <a:r>
              <a:rPr lang="en-GB" dirty="0" err="1"/>
              <a:t>ima</a:t>
            </a:r>
            <a:r>
              <a:rPr lang="en-GB" dirty="0"/>
              <a:t> </a:t>
            </a:r>
            <a:r>
              <a:rPr lang="en-GB" dirty="0" err="1"/>
              <a:t>nezavisnu</a:t>
            </a:r>
            <a:r>
              <a:rPr lang="en-GB" dirty="0"/>
              <a:t> </a:t>
            </a:r>
            <a:r>
              <a:rPr lang="en-GB" dirty="0" err="1"/>
              <a:t>egzistenciju</a:t>
            </a:r>
            <a:r>
              <a:rPr lang="en-GB" dirty="0"/>
              <a:t>. </a:t>
            </a:r>
            <a:r>
              <a:rPr lang="sr-Latn-CS" dirty="0"/>
              <a:t>N</a:t>
            </a:r>
            <a:r>
              <a:rPr lang="it-IT" dirty="0"/>
              <a:t>e mogu</a:t>
            </a:r>
            <a:r>
              <a:rPr lang="en-US" dirty="0"/>
              <a:t> se</a:t>
            </a:r>
            <a:r>
              <a:rPr lang="it-IT" dirty="0"/>
              <a:t> dalje deliti. </a:t>
            </a:r>
            <a:endParaRPr lang="sr-Latn-CS" dirty="0"/>
          </a:p>
          <a:p>
            <a:pPr marL="0" indent="0" eaLnBrk="1" fontAlgn="auto" hangingPunct="1">
              <a:spcAft>
                <a:spcPts val="0"/>
              </a:spcAft>
              <a:buFontTx/>
              <a:buNone/>
              <a:defRPr/>
            </a:pPr>
            <a:r>
              <a:rPr lang="sr-Latn-CS" dirty="0"/>
              <a:t>	</a:t>
            </a:r>
            <a:r>
              <a:rPr lang="it-IT" i="1" dirty="0"/>
              <a:t> </a:t>
            </a:r>
            <a:r>
              <a:rPr lang="it-IT" i="1" dirty="0">
                <a:solidFill>
                  <a:srgbClr val="C00000"/>
                </a:solidFill>
              </a:rPr>
              <a:t>Primeri prostih atributa: Pol i Plata.</a:t>
            </a:r>
            <a:endParaRPr lang="sr-Latn-CS" dirty="0"/>
          </a:p>
          <a:p>
            <a:pPr marL="0" indent="0" eaLnBrk="1" fontAlgn="auto" hangingPunct="1">
              <a:spcAft>
                <a:spcPts val="0"/>
              </a:spcAft>
              <a:buFont typeface="Arial" panose="020B0604020202020204" pitchFamily="34" charset="0"/>
              <a:buNone/>
              <a:defRPr/>
            </a:pPr>
            <a:r>
              <a:rPr lang="it-IT" b="1" dirty="0"/>
              <a:t>Složen atribut</a:t>
            </a:r>
            <a:r>
              <a:rPr lang="it-IT" dirty="0"/>
              <a:t> se sastoji od više komponenti od kojih svaka ima nezavisnu egzistenciju. </a:t>
            </a:r>
            <a:r>
              <a:rPr lang="sr-Latn-CS" dirty="0"/>
              <a:t>M</a:t>
            </a:r>
            <a:r>
              <a:rPr lang="it-IT" dirty="0"/>
              <a:t>ogu </a:t>
            </a:r>
            <a:r>
              <a:rPr lang="sr-Latn-CS" dirty="0"/>
              <a:t>se </a:t>
            </a:r>
            <a:r>
              <a:rPr lang="it-IT" dirty="0"/>
              <a:t>dalje deliti na podkomponente. </a:t>
            </a:r>
            <a:endParaRPr lang="sr-Latn-CS" dirty="0"/>
          </a:p>
          <a:p>
            <a:pPr marL="0" indent="0" eaLnBrk="1" fontAlgn="auto" hangingPunct="1">
              <a:spcAft>
                <a:spcPts val="0"/>
              </a:spcAft>
              <a:buFontTx/>
              <a:buNone/>
              <a:defRPr/>
            </a:pPr>
            <a:r>
              <a:rPr lang="sr-Latn-CS" dirty="0"/>
              <a:t>	</a:t>
            </a:r>
            <a:r>
              <a:rPr lang="en-US" i="1" dirty="0"/>
              <a:t> </a:t>
            </a:r>
            <a:r>
              <a:rPr lang="en-US" i="1" dirty="0">
                <a:solidFill>
                  <a:srgbClr val="C00000"/>
                </a:solidFill>
              </a:rPr>
              <a:t>Na primer: </a:t>
            </a:r>
            <a:r>
              <a:rPr lang="en-US" i="1" dirty="0" err="1">
                <a:solidFill>
                  <a:srgbClr val="C00000"/>
                </a:solidFill>
              </a:rPr>
              <a:t>atribut</a:t>
            </a:r>
            <a:r>
              <a:rPr lang="en-US" i="1" dirty="0">
                <a:solidFill>
                  <a:srgbClr val="C00000"/>
                </a:solidFill>
              </a:rPr>
              <a:t> </a:t>
            </a:r>
            <a:r>
              <a:rPr lang="en-US" i="1" dirty="0" err="1">
                <a:solidFill>
                  <a:srgbClr val="C00000"/>
                </a:solidFill>
              </a:rPr>
              <a:t>Adresa</a:t>
            </a:r>
            <a:r>
              <a:rPr lang="en-US" i="1" dirty="0">
                <a:solidFill>
                  <a:srgbClr val="C00000"/>
                </a:solidFill>
              </a:rPr>
              <a:t> </a:t>
            </a:r>
            <a:r>
              <a:rPr lang="en-US" i="1" dirty="0" err="1">
                <a:solidFill>
                  <a:srgbClr val="C00000"/>
                </a:solidFill>
              </a:rPr>
              <a:t>sa</a:t>
            </a:r>
            <a:r>
              <a:rPr lang="en-US" i="1" dirty="0">
                <a:solidFill>
                  <a:srgbClr val="C00000"/>
                </a:solidFill>
              </a:rPr>
              <a:t> </a:t>
            </a:r>
            <a:r>
              <a:rPr lang="en-US" i="1" dirty="0" err="1">
                <a:solidFill>
                  <a:srgbClr val="C00000"/>
                </a:solidFill>
              </a:rPr>
              <a:t>vrednošću</a:t>
            </a:r>
            <a:r>
              <a:rPr lang="en-US" i="1" dirty="0">
                <a:solidFill>
                  <a:srgbClr val="C00000"/>
                </a:solidFill>
              </a:rPr>
              <a:t> Cara </a:t>
            </a:r>
            <a:r>
              <a:rPr lang="en-US" i="1" dirty="0" err="1">
                <a:solidFill>
                  <a:srgbClr val="C00000"/>
                </a:solidFill>
              </a:rPr>
              <a:t>Dušana</a:t>
            </a:r>
            <a:r>
              <a:rPr lang="en-US" i="1" dirty="0">
                <a:solidFill>
                  <a:srgbClr val="C00000"/>
                </a:solidFill>
              </a:rPr>
              <a:t> 187, 11080 </a:t>
            </a:r>
            <a:r>
              <a:rPr lang="en-US" i="1" dirty="0" err="1">
                <a:solidFill>
                  <a:srgbClr val="C00000"/>
                </a:solidFill>
              </a:rPr>
              <a:t>Zemun</a:t>
            </a:r>
            <a:r>
              <a:rPr lang="en-US" i="1" dirty="0">
                <a:solidFill>
                  <a:srgbClr val="C00000"/>
                </a:solidFill>
              </a:rPr>
              <a:t> se </a:t>
            </a:r>
            <a:r>
              <a:rPr lang="en-US" i="1" dirty="0" err="1">
                <a:solidFill>
                  <a:srgbClr val="C00000"/>
                </a:solidFill>
              </a:rPr>
              <a:t>može</a:t>
            </a:r>
            <a:r>
              <a:rPr lang="en-US" i="1" dirty="0">
                <a:solidFill>
                  <a:srgbClr val="C00000"/>
                </a:solidFill>
              </a:rPr>
              <a:t> </a:t>
            </a:r>
            <a:r>
              <a:rPr lang="en-US" i="1" dirty="0" err="1">
                <a:solidFill>
                  <a:srgbClr val="C00000"/>
                </a:solidFill>
              </a:rPr>
              <a:t>podeliti</a:t>
            </a:r>
            <a:r>
              <a:rPr lang="en-US" i="1" dirty="0">
                <a:solidFill>
                  <a:srgbClr val="C00000"/>
                </a:solidFill>
              </a:rPr>
              <a:t> </a:t>
            </a:r>
            <a:r>
              <a:rPr lang="en-US" i="1" dirty="0" err="1">
                <a:solidFill>
                  <a:srgbClr val="C00000"/>
                </a:solidFill>
              </a:rPr>
              <a:t>na</a:t>
            </a:r>
            <a:r>
              <a:rPr lang="en-US" i="1" dirty="0">
                <a:solidFill>
                  <a:srgbClr val="C00000"/>
                </a:solidFill>
              </a:rPr>
              <a:t> </a:t>
            </a:r>
            <a:r>
              <a:rPr lang="en-US" i="1" dirty="0" err="1">
                <a:solidFill>
                  <a:srgbClr val="C00000"/>
                </a:solidFill>
              </a:rPr>
              <a:t>atribute</a:t>
            </a:r>
            <a:r>
              <a:rPr lang="en-US" i="1" dirty="0">
                <a:solidFill>
                  <a:srgbClr val="C00000"/>
                </a:solidFill>
              </a:rPr>
              <a:t> </a:t>
            </a:r>
            <a:r>
              <a:rPr lang="en-US" i="1" dirty="0" err="1">
                <a:solidFill>
                  <a:srgbClr val="C00000"/>
                </a:solidFill>
              </a:rPr>
              <a:t>Ulica</a:t>
            </a:r>
            <a:r>
              <a:rPr lang="en-US" i="1" dirty="0">
                <a:solidFill>
                  <a:srgbClr val="C00000"/>
                </a:solidFill>
              </a:rPr>
              <a:t> </a:t>
            </a:r>
            <a:r>
              <a:rPr lang="en-US" i="1" dirty="0" err="1">
                <a:solidFill>
                  <a:srgbClr val="C00000"/>
                </a:solidFill>
              </a:rPr>
              <a:t>sa</a:t>
            </a:r>
            <a:r>
              <a:rPr lang="en-US" i="1" dirty="0">
                <a:solidFill>
                  <a:srgbClr val="C00000"/>
                </a:solidFill>
              </a:rPr>
              <a:t> </a:t>
            </a:r>
            <a:r>
              <a:rPr lang="en-US" i="1" dirty="0" err="1">
                <a:solidFill>
                  <a:srgbClr val="C00000"/>
                </a:solidFill>
              </a:rPr>
              <a:t>vrednošću</a:t>
            </a:r>
            <a:r>
              <a:rPr lang="en-US" i="1" dirty="0">
                <a:solidFill>
                  <a:srgbClr val="C00000"/>
                </a:solidFill>
              </a:rPr>
              <a:t> Cara </a:t>
            </a:r>
            <a:r>
              <a:rPr lang="en-US" i="1" dirty="0" err="1">
                <a:solidFill>
                  <a:srgbClr val="C00000"/>
                </a:solidFill>
              </a:rPr>
              <a:t>Dušana</a:t>
            </a:r>
            <a:r>
              <a:rPr lang="en-US" i="1" dirty="0">
                <a:solidFill>
                  <a:srgbClr val="C00000"/>
                </a:solidFill>
              </a:rPr>
              <a:t> 187, </a:t>
            </a:r>
            <a:r>
              <a:rPr lang="en-US" i="1" dirty="0" err="1">
                <a:solidFill>
                  <a:srgbClr val="C00000"/>
                </a:solidFill>
              </a:rPr>
              <a:t>Poštanski</a:t>
            </a:r>
            <a:r>
              <a:rPr lang="en-US" i="1" dirty="0">
                <a:solidFill>
                  <a:srgbClr val="C00000"/>
                </a:solidFill>
              </a:rPr>
              <a:t> </a:t>
            </a:r>
            <a:r>
              <a:rPr lang="en-US" i="1" dirty="0" err="1">
                <a:solidFill>
                  <a:srgbClr val="C00000"/>
                </a:solidFill>
              </a:rPr>
              <a:t>broj</a:t>
            </a:r>
            <a:r>
              <a:rPr lang="en-US" i="1" dirty="0">
                <a:solidFill>
                  <a:srgbClr val="C00000"/>
                </a:solidFill>
              </a:rPr>
              <a:t> </a:t>
            </a:r>
            <a:r>
              <a:rPr lang="en-US" i="1" dirty="0" err="1">
                <a:solidFill>
                  <a:srgbClr val="C00000"/>
                </a:solidFill>
              </a:rPr>
              <a:t>sa</a:t>
            </a:r>
            <a:r>
              <a:rPr lang="en-US" i="1" dirty="0">
                <a:solidFill>
                  <a:srgbClr val="C00000"/>
                </a:solidFill>
              </a:rPr>
              <a:t> </a:t>
            </a:r>
            <a:r>
              <a:rPr lang="en-US" i="1" dirty="0" err="1">
                <a:solidFill>
                  <a:srgbClr val="C00000"/>
                </a:solidFill>
              </a:rPr>
              <a:t>vrednošću</a:t>
            </a:r>
            <a:r>
              <a:rPr lang="en-US" i="1" dirty="0">
                <a:solidFill>
                  <a:srgbClr val="C00000"/>
                </a:solidFill>
              </a:rPr>
              <a:t> 11080 </a:t>
            </a:r>
            <a:r>
              <a:rPr lang="en-US" i="1" dirty="0" err="1">
                <a:solidFill>
                  <a:srgbClr val="C00000"/>
                </a:solidFill>
              </a:rPr>
              <a:t>i</a:t>
            </a:r>
            <a:r>
              <a:rPr lang="en-US" i="1" dirty="0">
                <a:solidFill>
                  <a:srgbClr val="C00000"/>
                </a:solidFill>
              </a:rPr>
              <a:t> </a:t>
            </a:r>
            <a:r>
              <a:rPr lang="en-US" i="1" dirty="0" err="1">
                <a:solidFill>
                  <a:srgbClr val="C00000"/>
                </a:solidFill>
              </a:rPr>
              <a:t>Opština</a:t>
            </a:r>
            <a:r>
              <a:rPr lang="en-US" i="1" dirty="0">
                <a:solidFill>
                  <a:srgbClr val="C00000"/>
                </a:solidFill>
              </a:rPr>
              <a:t> </a:t>
            </a:r>
            <a:r>
              <a:rPr lang="en-US" i="1" dirty="0" err="1">
                <a:solidFill>
                  <a:srgbClr val="C00000"/>
                </a:solidFill>
              </a:rPr>
              <a:t>sa</a:t>
            </a:r>
            <a:r>
              <a:rPr lang="en-US" i="1" dirty="0">
                <a:solidFill>
                  <a:srgbClr val="C00000"/>
                </a:solidFill>
              </a:rPr>
              <a:t> </a:t>
            </a:r>
            <a:r>
              <a:rPr lang="en-US" i="1" dirty="0" err="1">
                <a:solidFill>
                  <a:srgbClr val="C00000"/>
                </a:solidFill>
              </a:rPr>
              <a:t>vrednošću</a:t>
            </a:r>
            <a:r>
              <a:rPr lang="en-US" i="1" dirty="0">
                <a:solidFill>
                  <a:srgbClr val="C00000"/>
                </a:solidFill>
              </a:rPr>
              <a:t> </a:t>
            </a:r>
            <a:r>
              <a:rPr lang="en-US" i="1" dirty="0" err="1">
                <a:solidFill>
                  <a:srgbClr val="C00000"/>
                </a:solidFill>
              </a:rPr>
              <a:t>Zemun</a:t>
            </a:r>
            <a:r>
              <a:rPr lang="en-US" i="1" dirty="0">
                <a:solidFill>
                  <a:srgbClr val="C00000"/>
                </a:solidFill>
              </a:rPr>
              <a:t>. </a:t>
            </a:r>
            <a:endParaRPr lang="sr-Latn-CS" dirty="0"/>
          </a:p>
          <a:p>
            <a:pPr marL="0" indent="0" eaLnBrk="1" fontAlgn="auto" hangingPunct="1">
              <a:spcAft>
                <a:spcPts val="0"/>
              </a:spcAft>
              <a:buFont typeface="Arial" panose="020B0604020202020204" pitchFamily="34" charset="0"/>
              <a:buNone/>
              <a:defRPr/>
            </a:pPr>
            <a:r>
              <a:rPr lang="it-IT" dirty="0"/>
              <a:t>Raščlanjivanje složenog atributa na proste komponente se vrši u zavisnosti od toga kako korisnik vidi atribut</a:t>
            </a:r>
            <a:r>
              <a:rPr lang="sr-Latn-CS" dirty="0"/>
              <a:t>,</a:t>
            </a:r>
            <a:r>
              <a:rPr lang="it-IT" dirty="0"/>
              <a:t> kao jedinstvenu celinu ili kao pojedinačn</a:t>
            </a:r>
            <a:r>
              <a:rPr lang="sr-Latn-RS" dirty="0"/>
              <a:t>e</a:t>
            </a:r>
            <a:r>
              <a:rPr lang="it-IT" dirty="0"/>
              <a:t> delov</a:t>
            </a:r>
            <a:r>
              <a:rPr lang="sr-Latn-RS" dirty="0"/>
              <a:t>e</a:t>
            </a:r>
            <a:r>
              <a:rPr lang="it-IT" dirty="0"/>
              <a:t>.</a:t>
            </a:r>
            <a:endParaRPr lang="en-US" dirty="0"/>
          </a:p>
        </p:txBody>
      </p:sp>
      <p:sp>
        <p:nvSpPr>
          <p:cNvPr id="32772"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8A4375BF-4387-404C-BD01-62F7C478BB4B}" type="slidenum">
              <a:rPr lang="en-US"/>
              <a:pPr/>
              <a:t>20</a:t>
            </a:fld>
            <a:endParaRPr lang="en-US"/>
          </a:p>
        </p:txBody>
      </p:sp>
    </p:spTree>
  </p:cSld>
  <p:clrMapOvr>
    <a:masterClrMapping/>
  </p:clrMapOvr>
  <p:transition>
    <p:wheel spokes="8"/>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273050" y="384175"/>
            <a:ext cx="8609013" cy="649288"/>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it-IT" sz="3200" b="1"/>
              <a:t>Atribut sa jednom </a:t>
            </a:r>
            <a:r>
              <a:rPr lang="sr-Latn-CS" sz="3200" b="1"/>
              <a:t>i više vrednosti, izvedeni atributi</a:t>
            </a:r>
            <a:endParaRPr lang="en-US" sz="3200" b="1"/>
          </a:p>
        </p:txBody>
      </p:sp>
      <p:sp>
        <p:nvSpPr>
          <p:cNvPr id="19460" name="Rectangle 3"/>
          <p:cNvSpPr>
            <a:spLocks noGrp="1" noChangeArrowheads="1"/>
          </p:cNvSpPr>
          <p:nvPr>
            <p:ph idx="1"/>
          </p:nvPr>
        </p:nvSpPr>
        <p:spPr>
          <a:xfrm>
            <a:off x="153988" y="1354138"/>
            <a:ext cx="8990012" cy="4357687"/>
          </a:xfrm>
        </p:spPr>
        <p:txBody>
          <a:bodyPr/>
          <a:lstStyle/>
          <a:p>
            <a:pPr marL="0" indent="0" eaLnBrk="1" fontAlgn="auto" hangingPunct="1">
              <a:lnSpc>
                <a:spcPct val="80000"/>
              </a:lnSpc>
              <a:spcAft>
                <a:spcPts val="0"/>
              </a:spcAft>
              <a:buFont typeface="Arial" panose="020B0604020202020204" pitchFamily="34" charset="0"/>
              <a:buNone/>
              <a:defRPr/>
            </a:pPr>
            <a:r>
              <a:rPr lang="it-IT" sz="2000" b="1"/>
              <a:t>Atribut sa jednom vrednošću</a:t>
            </a:r>
            <a:r>
              <a:rPr lang="sr-Latn-CS" sz="2000" b="1"/>
              <a:t>:</a:t>
            </a:r>
            <a:r>
              <a:rPr lang="it-IT" sz="2000"/>
              <a:t> sadrži jednu vrednost za jedan entitet</a:t>
            </a:r>
            <a:r>
              <a:rPr lang="sr-Latn-CS" sz="2000"/>
              <a:t> (v</a:t>
            </a:r>
            <a:r>
              <a:rPr lang="it-IT" sz="2000"/>
              <a:t>ećina atributa </a:t>
            </a:r>
            <a:r>
              <a:rPr lang="sr-Latn-CS" sz="2000"/>
              <a:t>ima jednu vrednost);</a:t>
            </a:r>
            <a:r>
              <a:rPr lang="it-IT" sz="2000"/>
              <a:t> </a:t>
            </a:r>
            <a:endParaRPr lang="sr-Latn-CS" sz="2000"/>
          </a:p>
          <a:p>
            <a:pPr marL="0" indent="0" eaLnBrk="1" fontAlgn="auto" hangingPunct="1">
              <a:lnSpc>
                <a:spcPct val="80000"/>
              </a:lnSpc>
              <a:spcAft>
                <a:spcPts val="0"/>
              </a:spcAft>
              <a:buFontTx/>
              <a:buNone/>
              <a:defRPr/>
            </a:pPr>
            <a:endParaRPr lang="sr-Latn-CS" sz="2000"/>
          </a:p>
          <a:p>
            <a:pPr marL="0" indent="0" eaLnBrk="1" fontAlgn="auto" hangingPunct="1">
              <a:lnSpc>
                <a:spcPct val="80000"/>
              </a:lnSpc>
              <a:spcAft>
                <a:spcPts val="0"/>
              </a:spcAft>
              <a:buFont typeface="Arial" panose="020B0604020202020204" pitchFamily="34" charset="0"/>
              <a:buNone/>
              <a:defRPr/>
            </a:pPr>
            <a:r>
              <a:rPr lang="it-IT" sz="2000" b="1"/>
              <a:t>Atribut sa više vrednosti</a:t>
            </a:r>
            <a:r>
              <a:rPr lang="it-IT" sz="2000"/>
              <a:t> sadrži više vrednosti za jedan entitet. </a:t>
            </a:r>
            <a:endParaRPr lang="sr-Latn-CS" sz="2000"/>
          </a:p>
          <a:p>
            <a:pPr marL="0" indent="0" eaLnBrk="1" fontAlgn="auto" hangingPunct="1">
              <a:lnSpc>
                <a:spcPct val="80000"/>
              </a:lnSpc>
              <a:spcAft>
                <a:spcPts val="0"/>
              </a:spcAft>
              <a:buFontTx/>
              <a:buNone/>
              <a:defRPr/>
            </a:pPr>
            <a:r>
              <a:rPr lang="sr-Latn-CS" sz="2000"/>
              <a:t>	</a:t>
            </a:r>
            <a:r>
              <a:rPr lang="en-US" sz="2000" i="1"/>
              <a:t> </a:t>
            </a:r>
            <a:r>
              <a:rPr lang="en-US" sz="2000" i="1">
                <a:solidFill>
                  <a:srgbClr val="C00000"/>
                </a:solidFill>
              </a:rPr>
              <a:t>Na primer: atribut Telefon može sadržati više vrednosti (broj kućnog telefona i broj mobilnog telefona).</a:t>
            </a:r>
            <a:endParaRPr lang="sr-Latn-CS" sz="2000" b="1" i="1">
              <a:solidFill>
                <a:srgbClr val="C00000"/>
              </a:solidFill>
            </a:endParaRPr>
          </a:p>
          <a:p>
            <a:pPr marL="0" indent="0" eaLnBrk="1" fontAlgn="auto" hangingPunct="1">
              <a:lnSpc>
                <a:spcPct val="80000"/>
              </a:lnSpc>
              <a:spcAft>
                <a:spcPts val="0"/>
              </a:spcAft>
              <a:buFontTx/>
              <a:buNone/>
              <a:defRPr/>
            </a:pPr>
            <a:endParaRPr lang="sr-Latn-CS" sz="2000"/>
          </a:p>
          <a:p>
            <a:pPr marL="0" indent="0" eaLnBrk="1" fontAlgn="auto" hangingPunct="1">
              <a:lnSpc>
                <a:spcPct val="80000"/>
              </a:lnSpc>
              <a:spcAft>
                <a:spcPts val="0"/>
              </a:spcAft>
              <a:buFont typeface="Arial" panose="020B0604020202020204" pitchFamily="34" charset="0"/>
              <a:buNone/>
              <a:defRPr/>
            </a:pPr>
            <a:r>
              <a:rPr lang="it-IT" sz="2000" b="1"/>
              <a:t>Izvedeni atribut</a:t>
            </a:r>
            <a:r>
              <a:rPr lang="it-IT" sz="2000"/>
              <a:t> predstavlja vrednost koja je izvedena na osnovu vrednosti nekog povezanog atributa ili skupa </a:t>
            </a:r>
            <a:r>
              <a:rPr lang="sr-Latn-CS" sz="2000"/>
              <a:t>atributa</a:t>
            </a:r>
            <a:r>
              <a:rPr lang="it-IT" sz="2000"/>
              <a:t>, pri čemu oni ne moraju pripadati istom entitetu.</a:t>
            </a:r>
            <a:endParaRPr lang="sr-Latn-CS" sz="2000"/>
          </a:p>
          <a:p>
            <a:pPr marL="0" indent="0" eaLnBrk="1" fontAlgn="auto" hangingPunct="1">
              <a:lnSpc>
                <a:spcPct val="80000"/>
              </a:lnSpc>
              <a:spcAft>
                <a:spcPts val="0"/>
              </a:spcAft>
              <a:buFontTx/>
              <a:buNone/>
              <a:defRPr/>
            </a:pPr>
            <a:r>
              <a:rPr lang="sr-Latn-CS" sz="2000"/>
              <a:t>	</a:t>
            </a:r>
            <a:r>
              <a:rPr lang="vi-VN" sz="2000" i="1"/>
              <a:t> </a:t>
            </a:r>
            <a:r>
              <a:rPr lang="vi-VN" sz="2000" i="1">
                <a:solidFill>
                  <a:srgbClr val="C00000"/>
                </a:solidFill>
              </a:rPr>
              <a:t>Na primer: atribut Broj_godina se izvodi na osnovu atributa Datum_rođenja te se može reći da su ova dva atributa u vezi. Atribut Broj_godina je izvedeni atribut jer se njegova vrednost izračunava na osnovu vrednosti atributa Datum_rođenja</a:t>
            </a:r>
            <a:r>
              <a:rPr lang="vi-VN" sz="2000" i="1"/>
              <a:t>.</a:t>
            </a:r>
            <a:endParaRPr lang="sr-Latn-CS" sz="2000" b="1" i="1"/>
          </a:p>
          <a:p>
            <a:pPr marL="0" indent="0" eaLnBrk="1" fontAlgn="auto" hangingPunct="1">
              <a:lnSpc>
                <a:spcPct val="80000"/>
              </a:lnSpc>
              <a:spcAft>
                <a:spcPts val="0"/>
              </a:spcAft>
              <a:buFontTx/>
              <a:buNone/>
              <a:defRPr/>
            </a:pPr>
            <a:r>
              <a:rPr lang="it-IT" sz="2000"/>
              <a:t> </a:t>
            </a:r>
            <a:endParaRPr lang="sr-Latn-CS" sz="2000"/>
          </a:p>
        </p:txBody>
      </p:sp>
      <p:sp>
        <p:nvSpPr>
          <p:cNvPr id="33796"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C36D3439-02E9-4B03-BA30-788D0599524A}" type="slidenum">
              <a:rPr lang="en-US"/>
              <a:pPr/>
              <a:t>21</a:t>
            </a:fld>
            <a:endParaRPr lang="en-US"/>
          </a:p>
        </p:txBody>
      </p:sp>
    </p:spTree>
  </p:cSld>
  <p:clrMapOvr>
    <a:masterClrMapping/>
  </p:clrMapOvr>
  <p:transition>
    <p:wheel spokes="8"/>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Opcionost atributa</a:t>
            </a:r>
          </a:p>
        </p:txBody>
      </p:sp>
      <p:sp>
        <p:nvSpPr>
          <p:cNvPr id="20483" name="Content Placeholder 2"/>
          <p:cNvSpPr>
            <a:spLocks noGrp="1"/>
          </p:cNvSpPr>
          <p:nvPr>
            <p:ph idx="1"/>
          </p:nvPr>
        </p:nvSpPr>
        <p:spPr>
          <a:xfrm>
            <a:off x="225425" y="1317625"/>
            <a:ext cx="8704263" cy="4913313"/>
          </a:xfrm>
        </p:spPr>
        <p:txBody>
          <a:bodyPr/>
          <a:lstStyle/>
          <a:p>
            <a:pPr marL="0" indent="0" eaLnBrk="1" fontAlgn="auto" hangingPunct="1">
              <a:spcAft>
                <a:spcPts val="0"/>
              </a:spcAft>
              <a:buFont typeface="Arial" panose="020B0604020202020204" pitchFamily="34" charset="0"/>
              <a:buNone/>
              <a:defRPr/>
            </a:pPr>
            <a:r>
              <a:rPr lang="vi-VN" sz="2000"/>
              <a:t>Nemaju svi entiteti vrednost za svaki atribut; međutim, neki atributi moraju</a:t>
            </a:r>
            <a:br>
              <a:rPr lang="vi-VN" sz="2000"/>
            </a:br>
            <a:r>
              <a:rPr lang="vi-VN" sz="2000"/>
              <a:t>da imaju vrednost za sve entitete. Zato se atributi mogu klasifikovati u</a:t>
            </a:r>
          </a:p>
          <a:p>
            <a:pPr marL="0" indent="0" eaLnBrk="1" fontAlgn="auto" hangingPunct="1">
              <a:spcAft>
                <a:spcPts val="0"/>
              </a:spcAft>
              <a:buFont typeface="Wingdings" pitchFamily="2" charset="2"/>
              <a:buChar char="Ø"/>
              <a:defRPr/>
            </a:pPr>
            <a:r>
              <a:rPr lang="vi-VN" sz="2000"/>
              <a:t>opcione i</a:t>
            </a:r>
          </a:p>
          <a:p>
            <a:pPr marL="0" indent="0" eaLnBrk="1" fontAlgn="auto" hangingPunct="1">
              <a:spcAft>
                <a:spcPts val="0"/>
              </a:spcAft>
              <a:buFont typeface="Wingdings" pitchFamily="2" charset="2"/>
              <a:buChar char="Ø"/>
              <a:defRPr/>
            </a:pPr>
            <a:r>
              <a:rPr lang="vi-VN" sz="2000"/>
              <a:t>obavezne</a:t>
            </a:r>
          </a:p>
          <a:p>
            <a:pPr marL="0" indent="0" eaLnBrk="1" fontAlgn="auto" hangingPunct="1">
              <a:spcAft>
                <a:spcPts val="0"/>
              </a:spcAft>
              <a:buFontTx/>
              <a:buNone/>
              <a:defRPr/>
            </a:pPr>
            <a:r>
              <a:rPr lang="en-US" sz="1600" i="1">
                <a:solidFill>
                  <a:srgbClr val="C00000"/>
                </a:solidFill>
              </a:rPr>
              <a:t>Na primer, tip entiteta Zaposleni ima atribute datum zaposlenja i datum prestanka.</a:t>
            </a:r>
            <a:endParaRPr lang="en-US" sz="1600">
              <a:solidFill>
                <a:srgbClr val="C00000"/>
              </a:solidFill>
            </a:endParaRPr>
          </a:p>
          <a:p>
            <a:pPr marL="0" indent="0" eaLnBrk="1" fontAlgn="auto" hangingPunct="1">
              <a:spcAft>
                <a:spcPts val="0"/>
              </a:spcAft>
              <a:buFontTx/>
              <a:buNone/>
              <a:defRPr/>
            </a:pPr>
            <a:r>
              <a:rPr lang="en-US" sz="1600" i="1">
                <a:solidFill>
                  <a:srgbClr val="C00000"/>
                </a:solidFill>
              </a:rPr>
              <a:t>Datum zaposlenja je svakako obavezni atribut jer ako nema datuma zaposlenja, zaposleni ne može biti zaposlen.</a:t>
            </a:r>
            <a:endParaRPr lang="en-US" sz="1600">
              <a:solidFill>
                <a:srgbClr val="C00000"/>
              </a:solidFill>
            </a:endParaRPr>
          </a:p>
          <a:p>
            <a:pPr marL="0" indent="0" eaLnBrk="1" fontAlgn="auto" hangingPunct="1">
              <a:spcAft>
                <a:spcPts val="0"/>
              </a:spcAft>
              <a:buFontTx/>
              <a:buNone/>
              <a:defRPr/>
            </a:pPr>
            <a:r>
              <a:rPr lang="en-US" sz="1600" i="1">
                <a:solidFill>
                  <a:srgbClr val="C00000"/>
                </a:solidFill>
              </a:rPr>
              <a:t>Datum prestanka je opcioni atribut. Za očekivanje je da mnogi zaposleni u bazi podataka nemaju datum prestanka dok drugi, bivši zaposleni, imaju vrednost tog atributa</a:t>
            </a:r>
            <a:endParaRPr lang="en-US" sz="1600">
              <a:solidFill>
                <a:srgbClr val="C00000"/>
              </a:solidFill>
            </a:endParaRPr>
          </a:p>
          <a:p>
            <a:pPr marL="0" indent="0" eaLnBrk="1" fontAlgn="auto" hangingPunct="1">
              <a:spcAft>
                <a:spcPts val="0"/>
              </a:spcAft>
              <a:buFont typeface="Arial" panose="020B0604020202020204" pitchFamily="34" charset="0"/>
              <a:buNone/>
              <a:defRPr/>
            </a:pPr>
            <a:endParaRPr lang="en-US" sz="2000"/>
          </a:p>
          <a:p>
            <a:pPr marL="0" indent="0" eaLnBrk="1" fontAlgn="auto" hangingPunct="1">
              <a:spcAft>
                <a:spcPts val="0"/>
              </a:spcAft>
              <a:buFont typeface="Arial" panose="020B0604020202020204" pitchFamily="34" charset="0"/>
              <a:buNone/>
              <a:defRPr/>
            </a:pPr>
            <a:r>
              <a:rPr lang="en-US" sz="2000"/>
              <a:t>Opcionost atributa zavisi od poslovne situacije, od toga kako se informacija prikuplja i kako poslovanje ažurira svoju bazu podataka. </a:t>
            </a:r>
          </a:p>
          <a:p>
            <a:pPr marL="0" indent="0" eaLnBrk="1" fontAlgn="auto" hangingPunct="1">
              <a:spcAft>
                <a:spcPts val="0"/>
              </a:spcAft>
              <a:buFont typeface="Arial" panose="020B0604020202020204" pitchFamily="34" charset="0"/>
              <a:buNone/>
              <a:defRPr/>
            </a:pPr>
            <a:r>
              <a:rPr lang="en-US" sz="2000"/>
              <a:t>Isti atribut može da bude različito klasifikovan od strane raznih kompanija. </a:t>
            </a:r>
            <a:br>
              <a:rPr lang="en-US" sz="2000"/>
            </a:br>
            <a:endParaRPr lang="en-US" sz="2000"/>
          </a:p>
        </p:txBody>
      </p:sp>
      <p:sp>
        <p:nvSpPr>
          <p:cNvPr id="34820"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3C0163A0-72FE-41F6-8200-2A0DF2E45C02}" type="slidenum">
              <a:rPr lang="en-US"/>
              <a:pPr/>
              <a:t>22</a:t>
            </a:fld>
            <a:endParaRPr lang="en-US"/>
          </a:p>
        </p:txBody>
      </p:sp>
    </p:spTree>
  </p:cSld>
  <p:clrMapOvr>
    <a:masterClrMapping/>
  </p:clrMapOvr>
  <p:transition>
    <p:wheel spokes="8"/>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err="1"/>
              <a:t>Identifikator</a:t>
            </a:r>
            <a:r>
              <a:rPr lang="en-US" dirty="0"/>
              <a:t> </a:t>
            </a:r>
            <a:r>
              <a:rPr lang="en-US" dirty="0" err="1"/>
              <a:t>entiteta</a:t>
            </a:r>
            <a:endParaRPr lang="en-US" dirty="0"/>
          </a:p>
        </p:txBody>
      </p:sp>
      <p:sp>
        <p:nvSpPr>
          <p:cNvPr id="21507" name="Content Placeholder 2"/>
          <p:cNvSpPr>
            <a:spLocks noGrp="1"/>
          </p:cNvSpPr>
          <p:nvPr>
            <p:ph idx="1"/>
          </p:nvPr>
        </p:nvSpPr>
        <p:spPr>
          <a:xfrm>
            <a:off x="187018" y="1013986"/>
            <a:ext cx="8956982" cy="5213350"/>
          </a:xfrm>
          <a:solidFill>
            <a:schemeClr val="bg1"/>
          </a:solidFill>
        </p:spPr>
        <p:txBody>
          <a:bodyPr/>
          <a:lstStyle/>
          <a:p>
            <a:r>
              <a:rPr lang="vi-VN" sz="2000" b="1" dirty="0">
                <a:latin typeface="Calibri" pitchFamily="34" charset="0"/>
                <a:cs typeface="Calibri" pitchFamily="34" charset="0"/>
              </a:rPr>
              <a:t>Identifikator entiteta</a:t>
            </a:r>
            <a:r>
              <a:rPr lang="vi-VN" sz="2000" dirty="0">
                <a:latin typeface="Calibri" pitchFamily="34" charset="0"/>
                <a:cs typeface="Calibri" pitchFamily="34" charset="0"/>
              </a:rPr>
              <a:t>, takođe poznat kao </a:t>
            </a:r>
            <a:r>
              <a:rPr lang="vi-VN" sz="2000" b="1" dirty="0">
                <a:latin typeface="Calibri" pitchFamily="34" charset="0"/>
                <a:cs typeface="Calibri" pitchFamily="34" charset="0"/>
              </a:rPr>
              <a:t>ključ entiteta</a:t>
            </a:r>
            <a:r>
              <a:rPr lang="vi-VN" sz="2000" dirty="0">
                <a:latin typeface="Calibri" pitchFamily="34" charset="0"/>
                <a:cs typeface="Calibri" pitchFamily="34" charset="0"/>
              </a:rPr>
              <a:t>, je atribut ili skup atributa koji jedinstveno identifikuje svaki entitet u modelu podataka. U kontekstu baze podataka, identifikator entiteta je ključ koji jednoznačno razlikuje jedan entitet od drugog.</a:t>
            </a:r>
          </a:p>
          <a:p>
            <a:r>
              <a:rPr lang="vi-VN" sz="2000" dirty="0">
                <a:latin typeface="Calibri" pitchFamily="34" charset="0"/>
                <a:cs typeface="Calibri" pitchFamily="34" charset="0"/>
              </a:rPr>
              <a:t> Postoji nekoliko tipova identifikatora entiteta:</a:t>
            </a:r>
          </a:p>
          <a:p>
            <a:r>
              <a:rPr lang="vi-VN" sz="2000" dirty="0">
                <a:latin typeface="Calibri" pitchFamily="34" charset="0"/>
                <a:cs typeface="Calibri" pitchFamily="34" charset="0"/>
              </a:rPr>
              <a:t> </a:t>
            </a:r>
            <a:r>
              <a:rPr lang="vi-VN" sz="2000" b="1" i="1" dirty="0">
                <a:latin typeface="Calibri" pitchFamily="34" charset="0"/>
                <a:cs typeface="Calibri" pitchFamily="34" charset="0"/>
              </a:rPr>
              <a:t>Primarni ključ (eng.</a:t>
            </a:r>
            <a:r>
              <a:rPr lang="vi-VN" sz="2000" dirty="0">
                <a:latin typeface="Calibri" pitchFamily="34" charset="0"/>
                <a:cs typeface="Calibri" pitchFamily="34" charset="0"/>
              </a:rPr>
              <a:t>Primary Key</a:t>
            </a:r>
            <a:r>
              <a:rPr lang="vi-VN" sz="2000" b="1" i="1" dirty="0">
                <a:latin typeface="Calibri" pitchFamily="34" charset="0"/>
                <a:cs typeface="Calibri" pitchFamily="34" charset="0"/>
              </a:rPr>
              <a:t>):</a:t>
            </a:r>
            <a:r>
              <a:rPr lang="vi-VN" sz="2000" dirty="0">
                <a:latin typeface="Calibri" pitchFamily="34" charset="0"/>
                <a:cs typeface="Calibri" pitchFamily="34" charset="0"/>
              </a:rPr>
              <a:t> Ovo je glavni identifikator entiteta u modelu podataka. Primarni ključ obezbeđuje jedinstvenost i jednoznačno razlikuje svaki entitet u tabeli.</a:t>
            </a:r>
          </a:p>
          <a:p>
            <a:r>
              <a:rPr lang="vi-VN" sz="2000" dirty="0">
                <a:latin typeface="Calibri" pitchFamily="34" charset="0"/>
                <a:cs typeface="Calibri" pitchFamily="34" charset="0"/>
              </a:rPr>
              <a:t> </a:t>
            </a:r>
            <a:r>
              <a:rPr lang="vi-VN" sz="2000" b="1" i="1" dirty="0">
                <a:latin typeface="Calibri" pitchFamily="34" charset="0"/>
                <a:cs typeface="Calibri" pitchFamily="34" charset="0"/>
              </a:rPr>
              <a:t>Alternativni ključ (eng.</a:t>
            </a:r>
            <a:r>
              <a:rPr lang="vi-VN" sz="2000" dirty="0">
                <a:latin typeface="Calibri" pitchFamily="34" charset="0"/>
                <a:cs typeface="Calibri" pitchFamily="34" charset="0"/>
              </a:rPr>
              <a:t>Alternate Key)</a:t>
            </a:r>
            <a:r>
              <a:rPr lang="vi-VN" sz="2000" b="1" i="1" dirty="0">
                <a:latin typeface="Calibri" pitchFamily="34" charset="0"/>
                <a:cs typeface="Calibri" pitchFamily="34" charset="0"/>
              </a:rPr>
              <a:t>:</a:t>
            </a:r>
            <a:r>
              <a:rPr lang="vi-VN" sz="2000" dirty="0">
                <a:latin typeface="Calibri" pitchFamily="34" charset="0"/>
                <a:cs typeface="Calibri" pitchFamily="34" charset="0"/>
              </a:rPr>
              <a:t> Ovo su dodatni ključevi koji takođe obezbeđuju jedinstvenost, ali se koriste kao alternativa primarnom ključu.</a:t>
            </a:r>
          </a:p>
          <a:p>
            <a:r>
              <a:rPr lang="vi-VN" sz="2000" dirty="0">
                <a:latin typeface="Calibri" pitchFamily="34" charset="0"/>
                <a:cs typeface="Calibri" pitchFamily="34" charset="0"/>
              </a:rPr>
              <a:t> </a:t>
            </a:r>
            <a:r>
              <a:rPr lang="vi-VN" sz="2000" b="1" i="1" dirty="0">
                <a:latin typeface="Calibri" pitchFamily="34" charset="0"/>
                <a:cs typeface="Calibri" pitchFamily="34" charset="0"/>
              </a:rPr>
              <a:t>Kandidatski ključ (eng.</a:t>
            </a:r>
            <a:r>
              <a:rPr lang="vi-VN" sz="2000" dirty="0">
                <a:latin typeface="Calibri" pitchFamily="34" charset="0"/>
                <a:cs typeface="Calibri" pitchFamily="34" charset="0"/>
              </a:rPr>
              <a:t>Candidate Key</a:t>
            </a:r>
            <a:r>
              <a:rPr lang="vi-VN" sz="2000" b="1" i="1" dirty="0">
                <a:latin typeface="Calibri" pitchFamily="34" charset="0"/>
                <a:cs typeface="Calibri" pitchFamily="34" charset="0"/>
              </a:rPr>
              <a:t>):</a:t>
            </a:r>
            <a:r>
              <a:rPr lang="vi-VN" sz="2000" dirty="0">
                <a:latin typeface="Calibri" pitchFamily="34" charset="0"/>
                <a:cs typeface="Calibri" pitchFamily="34" charset="0"/>
              </a:rPr>
              <a:t> To su svi mogući ključevi koji jednoznačno identifikuju entitet, uključujući i primarni i alternativne ključeve.</a:t>
            </a:r>
          </a:p>
          <a:p>
            <a:r>
              <a:rPr lang="vi-VN" sz="2000" dirty="0">
                <a:latin typeface="Calibri" pitchFamily="34" charset="0"/>
                <a:cs typeface="Calibri" pitchFamily="34" charset="0"/>
              </a:rPr>
              <a:t> Identifikator entiteta je od ključne važnosti za modeliranje podataka, jer omogućava precizno identifikovanje i upravljanje entitetima u bazi podataka. Pravilno definisan identifikator entiteta obezbeđuje doslednost, integritet i efikasnost u radu sa bazom podataka</a:t>
            </a:r>
            <a:r>
              <a:rPr lang="vi-VN" b="1" dirty="0"/>
              <a:t>.</a:t>
            </a:r>
            <a:endParaRPr lang="vi-VN" dirty="0"/>
          </a:p>
          <a:p>
            <a:pPr marL="0" indent="0" eaLnBrk="1" fontAlgn="auto" hangingPunct="1">
              <a:spcAft>
                <a:spcPts val="0"/>
              </a:spcAft>
              <a:buFont typeface="Arial" panose="020B0604020202020204" pitchFamily="34" charset="0"/>
              <a:buNone/>
              <a:defRPr/>
            </a:pPr>
            <a:br>
              <a:rPr lang="en-US" sz="2000" i="1" dirty="0"/>
            </a:br>
            <a:br>
              <a:rPr lang="en-US" sz="2000" i="1" dirty="0"/>
            </a:br>
            <a:r>
              <a:rPr lang="en-US" sz="2000" i="1" dirty="0"/>
              <a:t>. </a:t>
            </a:r>
            <a:br>
              <a:rPr lang="en-US" sz="2000" i="1" dirty="0"/>
            </a:br>
            <a:endParaRPr lang="en-US" sz="2000" dirty="0"/>
          </a:p>
          <a:p>
            <a:pPr marL="0" indent="0" eaLnBrk="1" fontAlgn="auto" hangingPunct="1">
              <a:spcAft>
                <a:spcPts val="0"/>
              </a:spcAft>
              <a:buFont typeface="Arial" panose="020B0604020202020204" pitchFamily="34" charset="0"/>
              <a:buNone/>
              <a:defRPr/>
            </a:pPr>
            <a:endParaRPr lang="en-US" dirty="0"/>
          </a:p>
        </p:txBody>
      </p:sp>
      <p:sp>
        <p:nvSpPr>
          <p:cNvPr id="35844"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8109F002-D23D-47B0-A52F-B598D0A111F2}" type="slidenum">
              <a:rPr lang="en-US"/>
              <a:pPr/>
              <a:t>23</a:t>
            </a:fld>
            <a:endParaRPr lang="en-US"/>
          </a:p>
        </p:txBody>
      </p:sp>
    </p:spTree>
  </p:cSld>
  <p:clrMapOvr>
    <a:masterClrMapping/>
  </p:clrMapOvr>
  <p:transition>
    <p:wheel spokes="8"/>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b="1"/>
              <a:t>Grafička reprezentacija atributa</a:t>
            </a:r>
            <a:endParaRPr lang="en-US" b="1"/>
          </a:p>
        </p:txBody>
      </p:sp>
      <p:sp>
        <p:nvSpPr>
          <p:cNvPr id="22532" name="Rectangle 3"/>
          <p:cNvSpPr>
            <a:spLocks noGrp="1" noChangeArrowheads="1"/>
          </p:cNvSpPr>
          <p:nvPr>
            <p:ph idx="1"/>
          </p:nvPr>
        </p:nvSpPr>
        <p:spPr>
          <a:xfrm>
            <a:off x="576263" y="1717675"/>
            <a:ext cx="8077200" cy="827088"/>
          </a:xfrm>
        </p:spPr>
        <p:txBody>
          <a:bodyPr/>
          <a:lstStyle/>
          <a:p>
            <a:pPr marL="0" indent="0" eaLnBrk="1" fontAlgn="auto" hangingPunct="1">
              <a:spcAft>
                <a:spcPts val="0"/>
              </a:spcAft>
              <a:buFont typeface="Arial" panose="020B0604020202020204" pitchFamily="34" charset="0"/>
              <a:buNone/>
              <a:defRPr/>
            </a:pPr>
            <a:r>
              <a:rPr lang="sr-Latn-CS" sz="2000"/>
              <a:t>Atributi se u modelima podataka predstavljaju u okviru pravougaonika kojima su predstavljeni entiteti</a:t>
            </a:r>
            <a:endParaRPr lang="en-US" sz="2000"/>
          </a:p>
        </p:txBody>
      </p:sp>
      <p:sp>
        <p:nvSpPr>
          <p:cNvPr id="36868"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038E1DE7-86AC-406F-B30C-023AD8661D7C}" type="slidenum">
              <a:rPr lang="en-US"/>
              <a:pPr/>
              <a:t>24</a:t>
            </a:fld>
            <a:endParaRPr lang="en-US"/>
          </a:p>
        </p:txBody>
      </p:sp>
      <p:pic>
        <p:nvPicPr>
          <p:cNvPr id="36869" name="Picture 49"/>
          <p:cNvPicPr>
            <a:picLocks noChangeAspect="1" noChangeArrowheads="1"/>
          </p:cNvPicPr>
          <p:nvPr/>
        </p:nvPicPr>
        <p:blipFill>
          <a:blip r:embed="rId3"/>
          <a:srcRect/>
          <a:stretch>
            <a:fillRect/>
          </a:stretch>
        </p:blipFill>
        <p:spPr bwMode="auto">
          <a:xfrm>
            <a:off x="989013" y="2735263"/>
            <a:ext cx="7319962" cy="2035175"/>
          </a:xfrm>
          <a:prstGeom prst="rect">
            <a:avLst/>
          </a:prstGeom>
          <a:noFill/>
          <a:ln w="9525">
            <a:noFill/>
            <a:miter lim="800000"/>
            <a:headEnd/>
            <a:tailEnd/>
          </a:ln>
        </p:spPr>
      </p:pic>
    </p:spTree>
  </p:cSld>
  <p:clrMapOvr>
    <a:masterClrMapping/>
  </p:clrMapOvr>
  <p:transition>
    <p:wheel spokes="8"/>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it-IT"/>
              <a:t>Relacija (veza)</a:t>
            </a:r>
            <a:endParaRPr lang="en-US"/>
          </a:p>
        </p:txBody>
      </p:sp>
      <p:sp>
        <p:nvSpPr>
          <p:cNvPr id="23556" name="Rectangle 3"/>
          <p:cNvSpPr>
            <a:spLocks noGrp="1" noChangeArrowheads="1"/>
          </p:cNvSpPr>
          <p:nvPr>
            <p:ph idx="1"/>
          </p:nvPr>
        </p:nvSpPr>
        <p:spPr>
          <a:xfrm>
            <a:off x="636588" y="5089525"/>
            <a:ext cx="7397750" cy="1109663"/>
          </a:xfrm>
          <a:solidFill>
            <a:schemeClr val="accent4">
              <a:lumMod val="20000"/>
              <a:lumOff val="80000"/>
            </a:schemeClr>
          </a:solidFill>
        </p:spPr>
        <p:txBody>
          <a:bodyPr/>
          <a:lstStyle/>
          <a:p>
            <a:pPr marL="0" indent="0" eaLnBrk="1" fontAlgn="auto" hangingPunct="1">
              <a:spcAft>
                <a:spcPts val="0"/>
              </a:spcAft>
              <a:buFont typeface="Arial" panose="020B0604020202020204" pitchFamily="34" charset="0"/>
              <a:buNone/>
              <a:defRPr/>
            </a:pPr>
            <a:r>
              <a:rPr lang="sr-Latn-CS" sz="2000" dirty="0"/>
              <a:t>P</a:t>
            </a:r>
            <a:r>
              <a:rPr lang="it-IT" sz="2000" dirty="0"/>
              <a:t>redstavlja asocijacije koje se mogu uspostaviti izmedju tipova entiteta</a:t>
            </a:r>
            <a:r>
              <a:rPr lang="sr-Latn-CS" sz="2000" dirty="0"/>
              <a:t>.</a:t>
            </a:r>
          </a:p>
          <a:p>
            <a:pPr marL="0" indent="0" eaLnBrk="1" fontAlgn="auto" hangingPunct="1">
              <a:spcAft>
                <a:spcPts val="0"/>
              </a:spcAft>
              <a:buFont typeface="Arial" panose="020B0604020202020204" pitchFamily="34" charset="0"/>
              <a:buNone/>
              <a:defRPr/>
            </a:pPr>
            <a:r>
              <a:rPr lang="it-IT" sz="2000" dirty="0"/>
              <a:t>Svakoj relaciji se zadaje naziv koji opisuje njenu funkciju. </a:t>
            </a:r>
            <a:endParaRPr lang="en-US" sz="2000" dirty="0"/>
          </a:p>
        </p:txBody>
      </p:sp>
      <p:sp>
        <p:nvSpPr>
          <p:cNvPr id="37892"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5A12B817-326D-4E9E-8D20-78423354248B}" type="slidenum">
              <a:rPr lang="en-US"/>
              <a:pPr/>
              <a:t>25</a:t>
            </a:fld>
            <a:endParaRPr lang="en-US"/>
          </a:p>
        </p:txBody>
      </p:sp>
      <p:pic>
        <p:nvPicPr>
          <p:cNvPr id="37893" name="Picture 25"/>
          <p:cNvPicPr>
            <a:picLocks noChangeAspect="1" noChangeArrowheads="1"/>
          </p:cNvPicPr>
          <p:nvPr/>
        </p:nvPicPr>
        <p:blipFill>
          <a:blip r:embed="rId3"/>
          <a:srcRect/>
          <a:stretch>
            <a:fillRect/>
          </a:stretch>
        </p:blipFill>
        <p:spPr bwMode="auto">
          <a:xfrm>
            <a:off x="941388" y="1350963"/>
            <a:ext cx="6197600" cy="3706812"/>
          </a:xfrm>
          <a:prstGeom prst="rect">
            <a:avLst/>
          </a:prstGeom>
          <a:noFill/>
          <a:ln w="9525">
            <a:noFill/>
            <a:miter lim="800000"/>
            <a:headEnd/>
            <a:tailEnd/>
          </a:ln>
        </p:spPr>
      </p:pic>
    </p:spTree>
  </p:cSld>
  <p:clrMapOvr>
    <a:masterClrMapping/>
  </p:clrMapOvr>
  <p:transition>
    <p:wheel spokes="8"/>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dirty="0"/>
              <a:t>Kardinalnost relacija</a:t>
            </a:r>
            <a:endParaRPr lang="en-US" dirty="0"/>
          </a:p>
        </p:txBody>
      </p:sp>
      <p:sp>
        <p:nvSpPr>
          <p:cNvPr id="25604" name="Rectangle 3"/>
          <p:cNvSpPr>
            <a:spLocks noGrp="1" noChangeArrowheads="1"/>
          </p:cNvSpPr>
          <p:nvPr>
            <p:ph idx="1"/>
          </p:nvPr>
        </p:nvSpPr>
        <p:spPr>
          <a:xfrm>
            <a:off x="409433" y="1160060"/>
            <a:ext cx="8734567" cy="4594628"/>
          </a:xfrm>
        </p:spPr>
        <p:txBody>
          <a:bodyPr/>
          <a:lstStyle/>
          <a:p>
            <a:pPr marL="0" indent="0" eaLnBrk="1" fontAlgn="auto" hangingPunct="1">
              <a:spcAft>
                <a:spcPts val="0"/>
              </a:spcAft>
              <a:buFont typeface="Arial" panose="020B0604020202020204" pitchFamily="34" charset="0"/>
              <a:buNone/>
              <a:defRPr/>
            </a:pPr>
            <a:r>
              <a:rPr lang="vi-VN" sz="2000" u="sng" dirty="0">
                <a:solidFill>
                  <a:srgbClr val="A50021"/>
                </a:solidFill>
                <a:latin typeface="Calibri" pitchFamily="34" charset="0"/>
                <a:cs typeface="Calibri" pitchFamily="34" charset="0"/>
              </a:rPr>
              <a:t>Kardinalnost relacije</a:t>
            </a:r>
            <a:r>
              <a:rPr lang="vi-VN" sz="2000" u="sng" dirty="0">
                <a:latin typeface="Calibri" pitchFamily="34" charset="0"/>
                <a:cs typeface="Calibri" pitchFamily="34" charset="0"/>
              </a:rPr>
              <a:t> </a:t>
            </a:r>
            <a:r>
              <a:rPr lang="vi-VN" sz="2000" dirty="0">
                <a:latin typeface="Calibri" pitchFamily="34" charset="0"/>
                <a:cs typeface="Calibri" pitchFamily="34" charset="0"/>
              </a:rPr>
              <a:t>(eng.cardinality) se definiše kao broj pojavljivanja jednog tipa entiteta koji se mogu povezati sa jednim pojavljivanjem drugog tipa entiteta. </a:t>
            </a:r>
            <a:endParaRPr lang="sr-Latn-RS" sz="2000" dirty="0">
              <a:latin typeface="Calibri" pitchFamily="34" charset="0"/>
              <a:cs typeface="Calibri" pitchFamily="34" charset="0"/>
            </a:endParaRPr>
          </a:p>
          <a:p>
            <a:pPr marL="0" indent="0" eaLnBrk="1" fontAlgn="auto" hangingPunct="1">
              <a:spcAft>
                <a:spcPts val="0"/>
              </a:spcAft>
              <a:buFont typeface="Arial" panose="020B0604020202020204" pitchFamily="34" charset="0"/>
              <a:buNone/>
              <a:defRPr/>
            </a:pPr>
            <a:r>
              <a:rPr lang="vi-VN" sz="2000" dirty="0">
                <a:latin typeface="Calibri" pitchFamily="34" charset="0"/>
                <a:cs typeface="Calibri" pitchFamily="34" charset="0"/>
              </a:rPr>
              <a:t>U svakoj relaciji se određuje </a:t>
            </a:r>
            <a:r>
              <a:rPr lang="vi-VN" sz="2000" u="sng" dirty="0">
                <a:latin typeface="Calibri" pitchFamily="34" charset="0"/>
                <a:cs typeface="Calibri" pitchFamily="34" charset="0"/>
              </a:rPr>
              <a:t>maksimalna kardinalnost</a:t>
            </a:r>
            <a:r>
              <a:rPr lang="vi-VN" sz="2000" dirty="0">
                <a:latin typeface="Calibri" pitchFamily="34" charset="0"/>
                <a:cs typeface="Calibri" pitchFamily="34" charset="0"/>
              </a:rPr>
              <a:t> i </a:t>
            </a:r>
            <a:r>
              <a:rPr lang="vi-VN" sz="2000" u="sng" dirty="0">
                <a:latin typeface="Calibri" pitchFamily="34" charset="0"/>
                <a:cs typeface="Calibri" pitchFamily="34" charset="0"/>
              </a:rPr>
              <a:t>minimalna kardinalnost</a:t>
            </a:r>
            <a:r>
              <a:rPr lang="vi-VN" sz="2000" dirty="0">
                <a:latin typeface="Calibri" pitchFamily="34" charset="0"/>
                <a:cs typeface="Calibri" pitchFamily="34" charset="0"/>
              </a:rPr>
              <a:t>. </a:t>
            </a:r>
            <a:endParaRPr lang="sr-Latn-RS" sz="2000" dirty="0">
              <a:latin typeface="Calibri" pitchFamily="34" charset="0"/>
              <a:cs typeface="Calibri" pitchFamily="34" charset="0"/>
            </a:endParaRPr>
          </a:p>
          <a:p>
            <a:pPr marL="0" indent="0" eaLnBrk="1" fontAlgn="auto" hangingPunct="1">
              <a:spcAft>
                <a:spcPts val="0"/>
              </a:spcAft>
              <a:buFont typeface="Arial" panose="020B0604020202020204" pitchFamily="34" charset="0"/>
              <a:buNone/>
              <a:defRPr/>
            </a:pPr>
            <a:r>
              <a:rPr lang="vi-VN" sz="2000" dirty="0">
                <a:latin typeface="Calibri" pitchFamily="34" charset="0"/>
                <a:cs typeface="Calibri" pitchFamily="34" charset="0"/>
              </a:rPr>
              <a:t>U ER modelu se relacije klasifikuju prema svojoj kardinalnosti.</a:t>
            </a:r>
            <a:endParaRPr lang="sr-Latn-RS" sz="2000" dirty="0">
              <a:latin typeface="Calibri" pitchFamily="34" charset="0"/>
              <a:cs typeface="Calibri" pitchFamily="34" charset="0"/>
            </a:endParaRPr>
          </a:p>
          <a:p>
            <a:r>
              <a:rPr lang="vi-VN" sz="2000" dirty="0">
                <a:latin typeface="Calibri" pitchFamily="34" charset="0"/>
                <a:cs typeface="Calibri" pitchFamily="34" charset="0"/>
              </a:rPr>
              <a:t>Da bi definisali kardinalnost relacije treba razmotriti maksimalni broj entiteta jednog tipa koji se mogu pridružiti jednom entitetu drugog tipa.</a:t>
            </a:r>
          </a:p>
          <a:p>
            <a:r>
              <a:rPr lang="vi-VN" sz="2000" dirty="0">
                <a:latin typeface="Calibri" pitchFamily="34" charset="0"/>
                <a:cs typeface="Calibri" pitchFamily="34" charset="0"/>
              </a:rPr>
              <a:t> </a:t>
            </a:r>
            <a:r>
              <a:rPr lang="vi-VN" sz="2000" u="sng" dirty="0">
                <a:solidFill>
                  <a:srgbClr val="A50021"/>
                </a:solidFill>
                <a:latin typeface="Calibri" pitchFamily="34" charset="0"/>
                <a:cs typeface="Calibri" pitchFamily="34" charset="0"/>
              </a:rPr>
              <a:t>Maksimalnu kardinalnost relacije</a:t>
            </a:r>
            <a:r>
              <a:rPr lang="vi-VN" sz="2000" dirty="0">
                <a:latin typeface="Calibri" pitchFamily="34" charset="0"/>
                <a:cs typeface="Calibri" pitchFamily="34" charset="0"/>
              </a:rPr>
              <a:t> treba definisati tako što za svaki par tipova entiteta treba odgovoriti na 2 pitanja:</a:t>
            </a:r>
          </a:p>
          <a:p>
            <a:pPr marL="457200" indent="-457200">
              <a:buFont typeface="+mj-lt"/>
              <a:buAutoNum type="arabicPeriod"/>
            </a:pPr>
            <a:r>
              <a:rPr lang="vi-VN" sz="2000" dirty="0">
                <a:latin typeface="Calibri" pitchFamily="34" charset="0"/>
                <a:cs typeface="Calibri" pitchFamily="34" charset="0"/>
              </a:rPr>
              <a:t>Za svaki entitet tipa Y može da bude najviše _____ entiteta tipa X.</a:t>
            </a:r>
          </a:p>
          <a:p>
            <a:pPr marL="457200" indent="-457200">
              <a:buFont typeface="+mj-lt"/>
              <a:buAutoNum type="arabicPeriod"/>
            </a:pPr>
            <a:r>
              <a:rPr lang="vi-VN" sz="2000" dirty="0">
                <a:latin typeface="Calibri" pitchFamily="34" charset="0"/>
                <a:cs typeface="Calibri" pitchFamily="34" charset="0"/>
              </a:rPr>
              <a:t>Za svaki entitet tipa X može da bude najviše _____ entiteta tipa Y.</a:t>
            </a:r>
          </a:p>
          <a:p>
            <a:r>
              <a:rPr lang="vi-VN" sz="2000" dirty="0">
                <a:latin typeface="Calibri" pitchFamily="34" charset="0"/>
                <a:cs typeface="Calibri" pitchFamily="34" charset="0"/>
              </a:rPr>
              <a:t>(ako je odgovor na prvo pitanje, na primer, M a na drugo 1, onda je</a:t>
            </a:r>
            <a:br>
              <a:rPr lang="vi-VN" sz="2000" dirty="0">
                <a:latin typeface="Calibri" pitchFamily="34" charset="0"/>
                <a:cs typeface="Calibri" pitchFamily="34" charset="0"/>
              </a:rPr>
            </a:br>
            <a:r>
              <a:rPr lang="vi-VN" sz="2000" dirty="0">
                <a:latin typeface="Calibri" pitchFamily="34" charset="0"/>
                <a:cs typeface="Calibri" pitchFamily="34" charset="0"/>
              </a:rPr>
              <a:t>kardinalnost relacije između tipova entiteta X i Y M:1 (čita se: za</a:t>
            </a:r>
            <a:br>
              <a:rPr lang="vi-VN" sz="2000" dirty="0">
                <a:latin typeface="Calibri" pitchFamily="34" charset="0"/>
                <a:cs typeface="Calibri" pitchFamily="34" charset="0"/>
              </a:rPr>
            </a:br>
            <a:r>
              <a:rPr lang="vi-VN" sz="2000" dirty="0">
                <a:latin typeface="Calibri" pitchFamily="34" charset="0"/>
                <a:cs typeface="Calibri" pitchFamily="34" charset="0"/>
              </a:rPr>
              <a:t>svaki X može biti samo jedan Y i za svaki Y može biti više X.”)</a:t>
            </a:r>
          </a:p>
          <a:p>
            <a:pPr marL="0" indent="0" eaLnBrk="1" fontAlgn="auto" hangingPunct="1">
              <a:spcAft>
                <a:spcPts val="0"/>
              </a:spcAft>
              <a:buFont typeface="Arial" panose="020B0604020202020204" pitchFamily="34" charset="0"/>
              <a:buNone/>
              <a:defRPr/>
            </a:pPr>
            <a:endParaRPr lang="en-US" dirty="0">
              <a:latin typeface="Calibri" pitchFamily="34" charset="0"/>
              <a:cs typeface="Calibri" pitchFamily="34" charset="0"/>
            </a:endParaRPr>
          </a:p>
        </p:txBody>
      </p:sp>
      <p:sp>
        <p:nvSpPr>
          <p:cNvPr id="39940"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E5DB5560-271C-4280-8A99-D658BD1D0B64}" type="slidenum">
              <a:rPr lang="en-US"/>
              <a:pPr/>
              <a:t>26</a:t>
            </a:fld>
            <a:endParaRPr lang="en-US"/>
          </a:p>
        </p:txBody>
      </p:sp>
    </p:spTree>
  </p:cSld>
  <p:clrMapOvr>
    <a:masterClrMapping/>
  </p:clrMapOvr>
  <p:transition>
    <p:wheel spokes="8"/>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Kardinalnost relacija</a:t>
            </a:r>
            <a:endParaRPr lang="en-US" dirty="0"/>
          </a:p>
        </p:txBody>
      </p:sp>
      <p:sp>
        <p:nvSpPr>
          <p:cNvPr id="3" name="Content Placeholder 2"/>
          <p:cNvSpPr>
            <a:spLocks noGrp="1"/>
          </p:cNvSpPr>
          <p:nvPr>
            <p:ph idx="1"/>
          </p:nvPr>
        </p:nvSpPr>
        <p:spPr/>
        <p:txBody>
          <a:bodyPr/>
          <a:lstStyle/>
          <a:p>
            <a:r>
              <a:rPr lang="vi-VN" u="sng" dirty="0">
                <a:latin typeface="Calibri" pitchFamily="34" charset="0"/>
                <a:cs typeface="Calibri" pitchFamily="34" charset="0"/>
              </a:rPr>
              <a:t>Minimalnu kardinalnost relacije</a:t>
            </a:r>
            <a:r>
              <a:rPr lang="vi-VN" dirty="0">
                <a:latin typeface="Calibri" pitchFamily="34" charset="0"/>
                <a:cs typeface="Calibri" pitchFamily="34" charset="0"/>
              </a:rPr>
              <a:t> definišemo na osnovu postojanja tipa entiteta na drugoj strani relacije, i zadaje se kao opciona, obavezna ili nepoznata.</a:t>
            </a:r>
          </a:p>
          <a:p>
            <a:r>
              <a:rPr lang="vi-VN" dirty="0">
                <a:latin typeface="Calibri" pitchFamily="34" charset="0"/>
                <a:cs typeface="Calibri" pitchFamily="34" charset="0"/>
              </a:rPr>
              <a:t>Veza opisuje povezanost između entiteta. </a:t>
            </a:r>
            <a:endParaRPr lang="sr-Latn-RS" dirty="0">
              <a:latin typeface="Calibri" pitchFamily="34" charset="0"/>
              <a:cs typeface="Calibri" pitchFamily="34" charset="0"/>
            </a:endParaRPr>
          </a:p>
          <a:p>
            <a:r>
              <a:rPr lang="vi-VN" dirty="0">
                <a:latin typeface="Calibri" pitchFamily="34" charset="0"/>
                <a:cs typeface="Calibri" pitchFamily="34" charset="0"/>
              </a:rPr>
              <a:t>Na primer, postoji veza između kupaca i agenata koja se može opisati na sledeći način: jedan agent može služiti mnogo kupaca, i svaki kupac može biti služen od strane jednog agenta. </a:t>
            </a:r>
            <a:endParaRPr lang="sr-Latn-RS" dirty="0">
              <a:latin typeface="Calibri" pitchFamily="34" charset="0"/>
              <a:cs typeface="Calibri" pitchFamily="34" charset="0"/>
            </a:endParaRPr>
          </a:p>
          <a:p>
            <a:r>
              <a:rPr lang="vi-VN" dirty="0">
                <a:solidFill>
                  <a:srgbClr val="A50021"/>
                </a:solidFill>
                <a:latin typeface="Calibri" pitchFamily="34" charset="0"/>
                <a:cs typeface="Calibri" pitchFamily="34" charset="0"/>
              </a:rPr>
              <a:t>Modeli podataka koriste tri vrste veza: jedan prema više, više prema više i jedan prema jedan</a:t>
            </a:r>
            <a:r>
              <a:rPr lang="vi-VN" dirty="0">
                <a:latin typeface="Calibri" pitchFamily="34" charset="0"/>
                <a:cs typeface="Calibri" pitchFamily="34" charset="0"/>
              </a:rPr>
              <a:t>.</a:t>
            </a:r>
          </a:p>
          <a:p>
            <a:endParaRPr lang="en-US" dirty="0"/>
          </a:p>
        </p:txBody>
      </p:sp>
    </p:spTree>
  </p:cSld>
  <p:clrMapOvr>
    <a:masterClrMapping/>
  </p:clrMapOvr>
  <p:transition>
    <p:wheel spokes="8"/>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bwMode="auto">
          <a:xfrm>
            <a:off x="142875" y="217488"/>
            <a:ext cx="9001125" cy="84296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r-Latn-CS" sz="2400" b="1" dirty="0"/>
              <a:t>Maksimalna kardinalnost relacije</a:t>
            </a:r>
            <a:br>
              <a:rPr lang="sr-Latn-CS" sz="2400" b="1" dirty="0"/>
            </a:br>
            <a:r>
              <a:rPr lang="sr-Latn-CS" sz="2400" b="1" dirty="0"/>
              <a:t> t</a:t>
            </a:r>
            <a:r>
              <a:rPr lang="it-IT" sz="2400" b="1" dirty="0"/>
              <a:t>ipa jedan-prema-jedan</a:t>
            </a:r>
            <a:r>
              <a:rPr lang="sr-Latn-CS" sz="2400" b="1" dirty="0"/>
              <a:t> (1</a:t>
            </a:r>
            <a:r>
              <a:rPr lang="it-IT" sz="2400" b="1" dirty="0"/>
              <a:t>:</a:t>
            </a:r>
            <a:r>
              <a:rPr lang="sr-Latn-CS" sz="2400" b="1" dirty="0"/>
              <a:t>1)</a:t>
            </a:r>
            <a:endParaRPr lang="en-US" sz="2400" b="1" dirty="0"/>
          </a:p>
        </p:txBody>
      </p:sp>
      <p:sp>
        <p:nvSpPr>
          <p:cNvPr id="26628" name="Rectangle 3"/>
          <p:cNvSpPr>
            <a:spLocks noGrp="1" noChangeArrowheads="1"/>
          </p:cNvSpPr>
          <p:nvPr>
            <p:ph idx="1"/>
          </p:nvPr>
        </p:nvSpPr>
        <p:spPr>
          <a:xfrm>
            <a:off x="204716" y="1036424"/>
            <a:ext cx="8639031" cy="5255194"/>
          </a:xfrm>
          <a:solidFill>
            <a:schemeClr val="bg1"/>
          </a:solidFill>
        </p:spPr>
        <p:txBody>
          <a:bodyPr/>
          <a:lstStyle/>
          <a:p>
            <a:r>
              <a:rPr lang="vi-VN" sz="1800" b="1" dirty="0">
                <a:latin typeface="Calibri" pitchFamily="34" charset="0"/>
                <a:cs typeface="Calibri" pitchFamily="34" charset="0"/>
              </a:rPr>
              <a:t>Jedan-prema-jedan (1:1 ili 1..1) odnos. </a:t>
            </a:r>
            <a:r>
              <a:rPr lang="vi-VN" sz="1800" dirty="0">
                <a:latin typeface="Calibri" pitchFamily="34" charset="0"/>
                <a:cs typeface="Calibri" pitchFamily="34" charset="0"/>
              </a:rPr>
              <a:t>Upravlj</a:t>
            </a:r>
            <a:r>
              <a:rPr lang="sr-Latn-RS" sz="1800" dirty="0">
                <a:latin typeface="Calibri" pitchFamily="34" charset="0"/>
                <a:cs typeface="Calibri" pitchFamily="34" charset="0"/>
              </a:rPr>
              <a:t>a</a:t>
            </a:r>
            <a:r>
              <a:rPr lang="vi-VN" sz="1800" dirty="0">
                <a:latin typeface="Calibri" pitchFamily="34" charset="0"/>
                <a:cs typeface="Calibri" pitchFamily="34" charset="0"/>
              </a:rPr>
              <a:t>čka struktura maloprodajne kompanije može zahtevati da svaka od njenih prodavnica bude upravljana od strane jednog zaposlenog. S druge strane, svaki menadžer prodavnice, koji je takođe zaposleni, upravlja samo jednom prodavnicom. </a:t>
            </a:r>
            <a:r>
              <a:rPr lang="vi-VN" sz="1800" dirty="0">
                <a:solidFill>
                  <a:srgbClr val="A50021"/>
                </a:solidFill>
                <a:latin typeface="Calibri" pitchFamily="34" charset="0"/>
                <a:cs typeface="Calibri" pitchFamily="34" charset="0"/>
              </a:rPr>
              <a:t>Zbog toga je odnos "ZAPOSLENI upravlja PRODAVNICOM" označen kao 1:1.</a:t>
            </a:r>
          </a:p>
          <a:p>
            <a:r>
              <a:rPr lang="vi-VN" sz="1800" b="1" dirty="0">
                <a:latin typeface="Calibri" pitchFamily="34" charset="0"/>
                <a:cs typeface="Calibri" pitchFamily="34" charset="0"/>
              </a:rPr>
              <a:t>Jedan-prema-više (1:M ili 1..*) odnos</a:t>
            </a:r>
            <a:r>
              <a:rPr lang="vi-VN" sz="1800" dirty="0">
                <a:latin typeface="Calibri" pitchFamily="34" charset="0"/>
                <a:cs typeface="Calibri" pitchFamily="34" charset="0"/>
              </a:rPr>
              <a:t>. Jedan slikar slika mnogo različitih slika, ali svaku od njih slika samo jedan slikar. Zbog toga je slikar (jedan) povezan sa slikama (više). Zbog toga, </a:t>
            </a:r>
            <a:r>
              <a:rPr lang="vi-VN" sz="1800" dirty="0">
                <a:solidFill>
                  <a:srgbClr val="A50021"/>
                </a:solidFill>
                <a:latin typeface="Calibri" pitchFamily="34" charset="0"/>
                <a:cs typeface="Calibri" pitchFamily="34" charset="0"/>
              </a:rPr>
              <a:t>dizajneri baza podataka označavaju odnos "SLIKAR slika SLIKU" kao 1:M. </a:t>
            </a:r>
            <a:r>
              <a:rPr lang="vi-VN" sz="1800" dirty="0">
                <a:latin typeface="Calibri" pitchFamily="34" charset="0"/>
                <a:cs typeface="Calibri" pitchFamily="34" charset="0"/>
              </a:rPr>
              <a:t>(Primetite da su nazivi entiteta često napisani velikim slovima kako bi ih lako prepoznali.) Slično, kupac (jedan) može generisati više faktura, ali svaka faktura (više) je generisana samo od strane jednog kupca. Odgovarajući odnos "KUPAC generiše FAKTURU" takođe bi bio označen kao 1:M.</a:t>
            </a:r>
          </a:p>
          <a:p>
            <a:r>
              <a:rPr lang="vi-VN" sz="1800" b="1" dirty="0">
                <a:latin typeface="Calibri" pitchFamily="34" charset="0"/>
                <a:cs typeface="Calibri" pitchFamily="34" charset="0"/>
              </a:rPr>
              <a:t>Više-prema-</a:t>
            </a:r>
            <a:r>
              <a:rPr lang="sr-Latn-RS" sz="1800" b="1" dirty="0">
                <a:latin typeface="Calibri" pitchFamily="34" charset="0"/>
                <a:cs typeface="Calibri" pitchFamily="34" charset="0"/>
              </a:rPr>
              <a:t>više</a:t>
            </a:r>
            <a:r>
              <a:rPr lang="vi-VN" sz="1800" b="1" dirty="0">
                <a:latin typeface="Calibri" pitchFamily="34" charset="0"/>
                <a:cs typeface="Calibri" pitchFamily="34" charset="0"/>
              </a:rPr>
              <a:t> (M:N ili ..) odnos. </a:t>
            </a:r>
            <a:r>
              <a:rPr lang="vi-VN" sz="1800" dirty="0">
                <a:latin typeface="Calibri" pitchFamily="34" charset="0"/>
                <a:cs typeface="Calibri" pitchFamily="34" charset="0"/>
              </a:rPr>
              <a:t>Jedan zaposleni može naučiti više veština posla, a svaku veštinu posla može naučiti više zaposlenih. Zbog toga </a:t>
            </a:r>
            <a:r>
              <a:rPr lang="vi-VN" sz="1800" dirty="0">
                <a:solidFill>
                  <a:srgbClr val="A50021"/>
                </a:solidFill>
                <a:latin typeface="Calibri" pitchFamily="34" charset="0"/>
                <a:cs typeface="Calibri" pitchFamily="34" charset="0"/>
              </a:rPr>
              <a:t>dizajneri baza podataka označavaju odnos "ZAPOSLENI uči VEŠTINU" kao M:N.</a:t>
            </a:r>
            <a:r>
              <a:rPr lang="vi-VN" sz="1800" dirty="0">
                <a:latin typeface="Calibri" pitchFamily="34" charset="0"/>
                <a:cs typeface="Calibri" pitchFamily="34" charset="0"/>
              </a:rPr>
              <a:t> Slično, jedan student može pohađati više predmeta, a svaki predmet može biti pohađan od strane više studenata, što rezultira odnosom M:N koji se izražava odnosom "STUDENT pohađa PREDMET".</a:t>
            </a:r>
          </a:p>
          <a:p>
            <a:r>
              <a:rPr lang="vi-VN" sz="1800" b="1" dirty="0">
                <a:solidFill>
                  <a:srgbClr val="A50021"/>
                </a:solidFill>
                <a:latin typeface="Calibri" pitchFamily="34" charset="0"/>
                <a:cs typeface="Calibri" pitchFamily="34" charset="0"/>
              </a:rPr>
              <a:t>Maksimalna kardinalnost tipa jedan-prema-jedan: U 1:1 relaciji, instanca entiteta jednog tipa se odnosi na bar jednu instancu entiteta drugog tipa.</a:t>
            </a:r>
          </a:p>
        </p:txBody>
      </p:sp>
      <p:sp>
        <p:nvSpPr>
          <p:cNvPr id="40964"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12616586-07AE-47D2-A0D4-C1D4CD63E5CF}" type="slidenum">
              <a:rPr lang="en-US"/>
              <a:pPr/>
              <a:t>28</a:t>
            </a:fld>
            <a:endParaRPr lang="en-US"/>
          </a:p>
        </p:txBody>
      </p:sp>
      <p:sp>
        <p:nvSpPr>
          <p:cNvPr id="40965" name="Rectangle 16"/>
          <p:cNvSpPr>
            <a:spLocks noChangeArrowheads="1"/>
          </p:cNvSpPr>
          <p:nvPr/>
        </p:nvSpPr>
        <p:spPr bwMode="auto">
          <a:xfrm>
            <a:off x="886986" y="5637852"/>
            <a:ext cx="7869237" cy="708025"/>
          </a:xfrm>
          <a:prstGeom prst="rect">
            <a:avLst/>
          </a:prstGeom>
          <a:noFill/>
          <a:ln w="9525">
            <a:noFill/>
            <a:miter lim="800000"/>
            <a:headEnd/>
            <a:tailEnd/>
          </a:ln>
        </p:spPr>
        <p:txBody>
          <a:bodyPr/>
          <a:lstStyle/>
          <a:p>
            <a:pPr marL="342900" indent="-342900" eaLnBrk="1" hangingPunct="1">
              <a:spcBef>
                <a:spcPct val="20000"/>
              </a:spcBef>
            </a:pPr>
            <a:endParaRPr lang="en-US" sz="2400" b="1" i="1"/>
          </a:p>
        </p:txBody>
      </p:sp>
    </p:spTree>
  </p:cSld>
  <p:clrMapOvr>
    <a:masterClrMapping/>
  </p:clrMapOvr>
  <p:transition>
    <p:wheel spokes="8"/>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368300" y="331788"/>
            <a:ext cx="8396288" cy="8953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r-Latn-CS" sz="3600" b="1"/>
              <a:t>Maksimalna kardinalnost relacije</a:t>
            </a:r>
            <a:br>
              <a:rPr lang="sr-Latn-CS" sz="3600" b="1"/>
            </a:br>
            <a:r>
              <a:rPr lang="sr-Latn-CS" sz="3600" b="1"/>
              <a:t> </a:t>
            </a:r>
            <a:r>
              <a:rPr lang="sr-Latn-CS" sz="2800" b="1"/>
              <a:t>t</a:t>
            </a:r>
            <a:r>
              <a:rPr lang="it-IT" sz="2800" b="1"/>
              <a:t>ipa jedan-prema-</a:t>
            </a:r>
            <a:r>
              <a:rPr lang="sr-Latn-CS" sz="2800" b="1"/>
              <a:t>više (1</a:t>
            </a:r>
            <a:r>
              <a:rPr lang="it-IT" sz="2800" b="1"/>
              <a:t>:</a:t>
            </a:r>
            <a:r>
              <a:rPr lang="sr-Latn-CS" sz="2800" b="1"/>
              <a:t>M)</a:t>
            </a:r>
            <a:endParaRPr lang="en-US" sz="2800" b="1"/>
          </a:p>
        </p:txBody>
      </p:sp>
      <p:sp>
        <p:nvSpPr>
          <p:cNvPr id="27652" name="Rectangle 3"/>
          <p:cNvSpPr>
            <a:spLocks noGrp="1" noChangeArrowheads="1"/>
          </p:cNvSpPr>
          <p:nvPr>
            <p:ph idx="1"/>
          </p:nvPr>
        </p:nvSpPr>
        <p:spPr>
          <a:xfrm>
            <a:off x="420688" y="1360488"/>
            <a:ext cx="8229600" cy="1485900"/>
          </a:xfrm>
        </p:spPr>
        <p:txBody>
          <a:bodyPr/>
          <a:lstStyle/>
          <a:p>
            <a:pPr marL="0" indent="0" eaLnBrk="1" fontAlgn="auto" hangingPunct="1">
              <a:spcAft>
                <a:spcPts val="0"/>
              </a:spcAft>
              <a:buFont typeface="Arial" panose="020B0604020202020204" pitchFamily="34" charset="0"/>
              <a:buNone/>
              <a:defRPr/>
            </a:pPr>
            <a:r>
              <a:rPr lang="sr-Latn-CS" sz="2000" dirty="0"/>
              <a:t>Jedna </a:t>
            </a:r>
            <a:r>
              <a:rPr lang="it-IT" sz="2000" dirty="0"/>
              <a:t>instanca entiteta </a:t>
            </a:r>
            <a:r>
              <a:rPr lang="sr-Latn-CS" sz="2000" dirty="0"/>
              <a:t>prvog</a:t>
            </a:r>
            <a:r>
              <a:rPr lang="it-IT" sz="2000" dirty="0"/>
              <a:t> tipa se odnosi na </a:t>
            </a:r>
            <a:r>
              <a:rPr lang="sr-Latn-CS" sz="2000" dirty="0"/>
              <a:t>više</a:t>
            </a:r>
            <a:r>
              <a:rPr lang="it-IT" sz="2000" dirty="0"/>
              <a:t> instanc</a:t>
            </a:r>
            <a:r>
              <a:rPr lang="sr-Latn-CS" sz="2000" dirty="0"/>
              <a:t>i</a:t>
            </a:r>
            <a:r>
              <a:rPr lang="it-IT" sz="2000" dirty="0"/>
              <a:t> entiteta drugog tipa</a:t>
            </a:r>
            <a:r>
              <a:rPr lang="sr-Latn-CS" sz="2000" dirty="0"/>
              <a:t> i </a:t>
            </a:r>
          </a:p>
          <a:p>
            <a:pPr marL="0" indent="0" eaLnBrk="1" fontAlgn="auto" hangingPunct="1">
              <a:spcAft>
                <a:spcPts val="0"/>
              </a:spcAft>
              <a:buFont typeface="Arial" panose="020B0604020202020204" pitchFamily="34" charset="0"/>
              <a:buNone/>
              <a:defRPr/>
            </a:pPr>
            <a:r>
              <a:rPr lang="sr-Latn-CS" sz="2000" dirty="0"/>
              <a:t>Jedna </a:t>
            </a:r>
            <a:r>
              <a:rPr lang="it-IT" sz="2000" dirty="0"/>
              <a:t>instanca entiteta </a:t>
            </a:r>
            <a:r>
              <a:rPr lang="sr-Latn-CS" sz="2000" dirty="0"/>
              <a:t>drugog</a:t>
            </a:r>
            <a:r>
              <a:rPr lang="it-IT" sz="2000" dirty="0"/>
              <a:t> tipa se odnosi na </a:t>
            </a:r>
            <a:r>
              <a:rPr lang="sr-Latn-CS" sz="2000" dirty="0"/>
              <a:t>maksimalno</a:t>
            </a:r>
            <a:r>
              <a:rPr lang="it-IT" sz="2000" dirty="0"/>
              <a:t> jednu instancu entiteta </a:t>
            </a:r>
            <a:r>
              <a:rPr lang="sr-Latn-CS" sz="2000" dirty="0"/>
              <a:t>prvog</a:t>
            </a:r>
            <a:r>
              <a:rPr lang="it-IT" sz="2000" dirty="0"/>
              <a:t> tipa</a:t>
            </a:r>
            <a:endParaRPr lang="en-US" sz="2000" dirty="0"/>
          </a:p>
        </p:txBody>
      </p:sp>
      <p:sp>
        <p:nvSpPr>
          <p:cNvPr id="41988"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3087F4FD-320A-48D9-AD96-25889E52A9B1}" type="slidenum">
              <a:rPr lang="en-US"/>
              <a:pPr/>
              <a:t>29</a:t>
            </a:fld>
            <a:endParaRPr lang="en-US"/>
          </a:p>
        </p:txBody>
      </p:sp>
      <p:sp>
        <p:nvSpPr>
          <p:cNvPr id="27653" name="Rectangle 16"/>
          <p:cNvSpPr>
            <a:spLocks noChangeArrowheads="1"/>
          </p:cNvSpPr>
          <p:nvPr/>
        </p:nvSpPr>
        <p:spPr bwMode="auto">
          <a:xfrm>
            <a:off x="0" y="4349750"/>
            <a:ext cx="9144000" cy="3084513"/>
          </a:xfrm>
          <a:prstGeom prst="rect">
            <a:avLst/>
          </a:prstGeom>
          <a:solidFill>
            <a:schemeClr val="accent4">
              <a:lumMod val="40000"/>
              <a:lumOff val="60000"/>
            </a:schemeClr>
          </a:solidFill>
          <a:ln w="9525">
            <a:noFill/>
            <a:miter lim="800000"/>
            <a:headEnd/>
            <a:tailEnd/>
          </a:ln>
        </p:spPr>
        <p:txBody>
          <a:bodyPr/>
          <a:lstStyle/>
          <a:p>
            <a:pPr marL="342900" indent="-342900" eaLnBrk="1" hangingPunct="1">
              <a:spcBef>
                <a:spcPct val="20000"/>
              </a:spcBef>
              <a:defRPr/>
            </a:pPr>
            <a:r>
              <a:rPr lang="sv-SE" sz="2400" dirty="0"/>
              <a:t>	</a:t>
            </a:r>
            <a:r>
              <a:rPr lang="sr-Latn-CS" sz="2000" b="1" dirty="0"/>
              <a:t>E</a:t>
            </a:r>
            <a:r>
              <a:rPr lang="sv-SE" sz="2000" b="1" dirty="0"/>
              <a:t>ntitet sa strane jedan relacije se na</a:t>
            </a:r>
            <a:r>
              <a:rPr lang="sr-Latn-CS" sz="2000" b="1" dirty="0"/>
              <a:t>z</a:t>
            </a:r>
            <a:r>
              <a:rPr lang="sv-SE" sz="2000" b="1" dirty="0"/>
              <a:t>iva </a:t>
            </a:r>
            <a:r>
              <a:rPr lang="sr-Latn-CS" sz="2000" b="1" dirty="0"/>
              <a:t>r</a:t>
            </a:r>
            <a:r>
              <a:rPr lang="sv-SE" sz="2000" b="1" dirty="0"/>
              <a:t>oditelj</a:t>
            </a:r>
            <a:r>
              <a:rPr lang="sr-Latn-CS" sz="2000" b="1" dirty="0"/>
              <a:t>;</a:t>
            </a:r>
            <a:r>
              <a:rPr lang="sv-SE" sz="2000" b="1" dirty="0"/>
              <a:t> </a:t>
            </a:r>
            <a:r>
              <a:rPr lang="sr-Latn-CS" sz="2000" b="1" dirty="0"/>
              <a:t>E</a:t>
            </a:r>
            <a:r>
              <a:rPr lang="sv-SE" sz="2000" b="1" dirty="0"/>
              <a:t>ntitet sa strane relacije više</a:t>
            </a:r>
            <a:r>
              <a:rPr lang="en-US" sz="2000" b="1" dirty="0"/>
              <a:t> </a:t>
            </a:r>
            <a:r>
              <a:rPr lang="sr-Latn-CS" sz="2000" b="1" dirty="0"/>
              <a:t>je </a:t>
            </a:r>
            <a:r>
              <a:rPr lang="sv-SE" sz="2000" b="1" dirty="0"/>
              <a:t>dete</a:t>
            </a:r>
            <a:r>
              <a:rPr lang="sr-Latn-CS" sz="2000" b="1" dirty="0"/>
              <a:t>;</a:t>
            </a:r>
          </a:p>
          <a:p>
            <a:pPr marL="342900" indent="-342900" eaLnBrk="1" hangingPunct="1">
              <a:spcBef>
                <a:spcPct val="20000"/>
              </a:spcBef>
              <a:defRPr/>
            </a:pPr>
            <a:r>
              <a:rPr lang="en-US" sz="1600" i="1" dirty="0"/>
              <a:t>	Na </a:t>
            </a:r>
            <a:r>
              <a:rPr lang="en-US" sz="1600" i="1" dirty="0" err="1"/>
              <a:t>strani</a:t>
            </a:r>
            <a:r>
              <a:rPr lang="en-US" sz="1600" i="1" dirty="0"/>
              <a:t> </a:t>
            </a:r>
            <a:r>
              <a:rPr lang="en-US" sz="1600" i="1" dirty="0" err="1"/>
              <a:t>entiteta</a:t>
            </a:r>
            <a:r>
              <a:rPr lang="en-US" sz="1600" i="1" dirty="0"/>
              <a:t> </a:t>
            </a:r>
            <a:r>
              <a:rPr lang="en-US" sz="1600" i="1" dirty="0" err="1"/>
              <a:t>Zaposleni</a:t>
            </a:r>
            <a:r>
              <a:rPr lang="en-US" sz="1600" i="1" dirty="0"/>
              <a:t> </a:t>
            </a:r>
            <a:r>
              <a:rPr lang="en-US" sz="1600" b="1" i="1" dirty="0" err="1"/>
              <a:t>maksimalna</a:t>
            </a:r>
            <a:r>
              <a:rPr lang="en-US" sz="1600" b="1" i="1" dirty="0"/>
              <a:t> </a:t>
            </a:r>
            <a:r>
              <a:rPr lang="en-US" sz="1600" b="1" i="1" dirty="0" err="1"/>
              <a:t>kardinalnost</a:t>
            </a:r>
            <a:r>
              <a:rPr lang="en-US" sz="1600" b="1" i="1" dirty="0"/>
              <a:t> je 1 </a:t>
            </a:r>
            <a:r>
              <a:rPr lang="en-US" sz="1600" i="1" dirty="0"/>
              <a:t>(</a:t>
            </a:r>
            <a:r>
              <a:rPr lang="en-US" sz="1600" i="1" dirty="0" err="1"/>
              <a:t>označena</a:t>
            </a:r>
            <a:r>
              <a:rPr lang="en-US" sz="1600" i="1" dirty="0"/>
              <a:t> </a:t>
            </a:r>
            <a:r>
              <a:rPr lang="en-US" sz="1600" i="1" dirty="0" err="1"/>
              <a:t>vertikalnom</a:t>
            </a:r>
            <a:r>
              <a:rPr lang="en-US" sz="1600" i="1" dirty="0"/>
              <a:t> </a:t>
            </a:r>
            <a:r>
              <a:rPr lang="en-US" sz="1600" i="1" dirty="0" err="1"/>
              <a:t>linijom</a:t>
            </a:r>
            <a:r>
              <a:rPr lang="en-US" sz="1600" i="1" dirty="0"/>
              <a:t>), a </a:t>
            </a:r>
            <a:r>
              <a:rPr lang="en-US" sz="1600" i="1" dirty="0" err="1"/>
              <a:t>na</a:t>
            </a:r>
            <a:r>
              <a:rPr lang="en-US" sz="1600" i="1" dirty="0"/>
              <a:t> </a:t>
            </a:r>
            <a:r>
              <a:rPr lang="en-US" sz="1600" i="1" dirty="0" err="1"/>
              <a:t>strani</a:t>
            </a:r>
            <a:r>
              <a:rPr lang="en-US" sz="1600" i="1" dirty="0"/>
              <a:t> </a:t>
            </a:r>
            <a:r>
              <a:rPr lang="en-US" sz="1600" i="1" dirty="0" err="1"/>
              <a:t>entiteta</a:t>
            </a:r>
            <a:r>
              <a:rPr lang="en-US" sz="1600" i="1" dirty="0"/>
              <a:t> </a:t>
            </a:r>
            <a:r>
              <a:rPr lang="en-US" sz="1600" i="1" dirty="0" err="1"/>
              <a:t>Nekretnina</a:t>
            </a:r>
            <a:r>
              <a:rPr lang="en-US" sz="1600" i="1" dirty="0"/>
              <a:t> </a:t>
            </a:r>
            <a:r>
              <a:rPr lang="en-US" sz="1600" b="1" i="1" dirty="0" err="1"/>
              <a:t>maksimalna</a:t>
            </a:r>
            <a:r>
              <a:rPr lang="en-US" sz="1600" b="1" i="1" dirty="0"/>
              <a:t> </a:t>
            </a:r>
            <a:r>
              <a:rPr lang="en-US" sz="1600" b="1" i="1" dirty="0" err="1"/>
              <a:t>kardinalnost</a:t>
            </a:r>
            <a:r>
              <a:rPr lang="en-US" sz="1600" b="1" i="1" dirty="0"/>
              <a:t> je </a:t>
            </a:r>
            <a:r>
              <a:rPr lang="en-US" sz="1600" b="1" i="1" dirty="0" err="1"/>
              <a:t>više</a:t>
            </a:r>
            <a:r>
              <a:rPr lang="en-US" sz="1600" i="1" dirty="0"/>
              <a:t> (</a:t>
            </a:r>
            <a:r>
              <a:rPr lang="en-US" sz="1600" i="1" dirty="0" err="1"/>
              <a:t>označena</a:t>
            </a:r>
            <a:r>
              <a:rPr lang="en-US" sz="1600" i="1" dirty="0"/>
              <a:t> </a:t>
            </a:r>
            <a:r>
              <a:rPr lang="en-US" sz="1600" i="1" dirty="0" err="1"/>
              <a:t>simbolom</a:t>
            </a:r>
            <a:r>
              <a:rPr lang="en-US" sz="1600" i="1" dirty="0"/>
              <a:t> u </a:t>
            </a:r>
            <a:r>
              <a:rPr lang="en-US" sz="1600" i="1" dirty="0" err="1"/>
              <a:t>obliku</a:t>
            </a:r>
            <a:r>
              <a:rPr lang="en-US" sz="1600" i="1" dirty="0"/>
              <a:t> </a:t>
            </a:r>
            <a:r>
              <a:rPr lang="en-US" sz="1600" i="1" dirty="0" err="1"/>
              <a:t>rakljice</a:t>
            </a:r>
            <a:r>
              <a:rPr lang="en-US" sz="1600" i="1" dirty="0"/>
              <a:t>). </a:t>
            </a:r>
            <a:r>
              <a:rPr lang="en-US" sz="1600" i="1" dirty="0" err="1"/>
              <a:t>Ovo</a:t>
            </a:r>
            <a:r>
              <a:rPr lang="en-US" sz="1600" i="1" dirty="0"/>
              <a:t> </a:t>
            </a:r>
            <a:r>
              <a:rPr lang="en-US" sz="1600" i="1" dirty="0" err="1"/>
              <a:t>znači</a:t>
            </a:r>
            <a:r>
              <a:rPr lang="en-US" sz="1600" i="1" dirty="0"/>
              <a:t> </a:t>
            </a:r>
            <a:r>
              <a:rPr lang="en-US" sz="1600" i="1" dirty="0" err="1"/>
              <a:t>da</a:t>
            </a:r>
            <a:r>
              <a:rPr lang="en-US" sz="1600" i="1" dirty="0"/>
              <a:t>, </a:t>
            </a:r>
            <a:r>
              <a:rPr lang="en-US" sz="1600" i="1" dirty="0" err="1"/>
              <a:t>kada</a:t>
            </a:r>
            <a:r>
              <a:rPr lang="en-US" sz="1600" i="1" dirty="0"/>
              <a:t> se </a:t>
            </a:r>
            <a:r>
              <a:rPr lang="en-US" sz="1600" i="1" dirty="0" err="1"/>
              <a:t>gleda</a:t>
            </a:r>
            <a:r>
              <a:rPr lang="en-US" sz="1600" i="1" dirty="0"/>
              <a:t> </a:t>
            </a:r>
            <a:r>
              <a:rPr lang="en-US" sz="1600" i="1" dirty="0" err="1"/>
              <a:t>sa</a:t>
            </a:r>
            <a:r>
              <a:rPr lang="en-US" sz="1600" i="1" dirty="0"/>
              <a:t> </a:t>
            </a:r>
            <a:r>
              <a:rPr lang="en-US" sz="1600" i="1" dirty="0" err="1"/>
              <a:t>strane</a:t>
            </a:r>
            <a:r>
              <a:rPr lang="en-US" sz="1600" i="1" dirty="0"/>
              <a:t> </a:t>
            </a:r>
            <a:r>
              <a:rPr lang="en-US" sz="1600" i="1" dirty="0" err="1"/>
              <a:t>entiteta</a:t>
            </a:r>
            <a:r>
              <a:rPr lang="en-US" sz="1600" i="1" dirty="0"/>
              <a:t> </a:t>
            </a:r>
            <a:r>
              <a:rPr lang="en-US" sz="1600" i="1" dirty="0" err="1"/>
              <a:t>Zaposleni</a:t>
            </a:r>
            <a:r>
              <a:rPr lang="en-US" sz="1600" i="1" dirty="0"/>
              <a:t>, </a:t>
            </a:r>
            <a:r>
              <a:rPr lang="en-US" sz="1600" i="1" dirty="0" err="1"/>
              <a:t>jedan</a:t>
            </a:r>
            <a:r>
              <a:rPr lang="en-US" sz="1600" i="1" dirty="0"/>
              <a:t> </a:t>
            </a:r>
            <a:r>
              <a:rPr lang="en-US" sz="1600" i="1" dirty="0" err="1"/>
              <a:t>zaposleni</a:t>
            </a:r>
            <a:r>
              <a:rPr lang="en-US" sz="1600" i="1" dirty="0"/>
              <a:t> </a:t>
            </a:r>
            <a:r>
              <a:rPr lang="en-US" sz="1600" i="1" dirty="0" err="1"/>
              <a:t>može</a:t>
            </a:r>
            <a:r>
              <a:rPr lang="en-US" sz="1600" i="1" dirty="0"/>
              <a:t> </a:t>
            </a:r>
            <a:r>
              <a:rPr lang="en-US" sz="1600" i="1" dirty="0" err="1"/>
              <a:t>da</a:t>
            </a:r>
            <a:r>
              <a:rPr lang="en-US" sz="1600" i="1" dirty="0"/>
              <a:t> </a:t>
            </a:r>
            <a:r>
              <a:rPr lang="en-US" sz="1600" i="1" dirty="0" err="1"/>
              <a:t>nadgleda</a:t>
            </a:r>
            <a:r>
              <a:rPr lang="en-US" sz="1600" i="1" dirty="0"/>
              <a:t> </a:t>
            </a:r>
            <a:r>
              <a:rPr lang="en-US" sz="1600" i="1" dirty="0" err="1"/>
              <a:t>više</a:t>
            </a:r>
            <a:r>
              <a:rPr lang="en-US" sz="1600" i="1" dirty="0"/>
              <a:t> </a:t>
            </a:r>
            <a:r>
              <a:rPr lang="en-US" sz="1600" i="1" dirty="0" err="1"/>
              <a:t>nekretnina</a:t>
            </a:r>
            <a:r>
              <a:rPr lang="en-US" sz="1600" i="1" dirty="0"/>
              <a:t> (</a:t>
            </a:r>
            <a:r>
              <a:rPr lang="en-US" sz="1600" i="1" dirty="0" err="1"/>
              <a:t>kardinalnost</a:t>
            </a:r>
            <a:r>
              <a:rPr lang="en-US" sz="1600" i="1" dirty="0"/>
              <a:t> je </a:t>
            </a:r>
            <a:r>
              <a:rPr lang="en-US" sz="1600" i="1" dirty="0" err="1"/>
              <a:t>jedan-prema-više</a:t>
            </a:r>
            <a:r>
              <a:rPr lang="en-US" sz="1600" i="1" dirty="0"/>
              <a:t>) a </a:t>
            </a:r>
            <a:r>
              <a:rPr lang="en-US" sz="1600" i="1" dirty="0" err="1"/>
              <a:t>posmatrano</a:t>
            </a:r>
            <a:r>
              <a:rPr lang="en-US" sz="1600" i="1" dirty="0"/>
              <a:t> </a:t>
            </a:r>
            <a:r>
              <a:rPr lang="en-US" sz="1600" i="1" dirty="0" err="1"/>
              <a:t>sa</a:t>
            </a:r>
            <a:r>
              <a:rPr lang="en-US" sz="1600" i="1" dirty="0"/>
              <a:t> </a:t>
            </a:r>
            <a:r>
              <a:rPr lang="en-US" sz="1600" i="1" dirty="0" err="1"/>
              <a:t>strane</a:t>
            </a:r>
            <a:r>
              <a:rPr lang="en-US" sz="1600" i="1" dirty="0"/>
              <a:t> </a:t>
            </a:r>
            <a:r>
              <a:rPr lang="en-US" sz="1600" i="1" dirty="0" err="1"/>
              <a:t>entiteta</a:t>
            </a:r>
            <a:r>
              <a:rPr lang="en-US" sz="1600" i="1" dirty="0"/>
              <a:t> </a:t>
            </a:r>
            <a:r>
              <a:rPr lang="en-US" sz="1600" i="1" dirty="0" err="1"/>
              <a:t>Nekretnina</a:t>
            </a:r>
            <a:r>
              <a:rPr lang="en-US" sz="1600" i="1" dirty="0"/>
              <a:t>, </a:t>
            </a:r>
            <a:r>
              <a:rPr lang="en-US" sz="1600" i="1" dirty="0" err="1"/>
              <a:t>jednu</a:t>
            </a:r>
            <a:r>
              <a:rPr lang="en-US" sz="1600" i="1" dirty="0"/>
              <a:t> </a:t>
            </a:r>
            <a:r>
              <a:rPr lang="en-US" sz="1600" i="1" dirty="0" err="1"/>
              <a:t>nekretninu</a:t>
            </a:r>
            <a:r>
              <a:rPr lang="en-US" sz="1600" i="1" dirty="0"/>
              <a:t> </a:t>
            </a:r>
            <a:r>
              <a:rPr lang="en-US" sz="1600" i="1" dirty="0" err="1"/>
              <a:t>nadgleda</a:t>
            </a:r>
            <a:r>
              <a:rPr lang="en-US" sz="1600" i="1" dirty="0"/>
              <a:t> </a:t>
            </a:r>
            <a:r>
              <a:rPr lang="en-US" sz="1600" i="1" dirty="0" err="1"/>
              <a:t>najviše</a:t>
            </a:r>
            <a:r>
              <a:rPr lang="en-US" sz="1600" i="1" dirty="0"/>
              <a:t> </a:t>
            </a:r>
            <a:r>
              <a:rPr lang="en-US" sz="1600" i="1" dirty="0" err="1"/>
              <a:t>jedan</a:t>
            </a:r>
            <a:r>
              <a:rPr lang="en-US" sz="1600" i="1" dirty="0"/>
              <a:t> </a:t>
            </a:r>
            <a:r>
              <a:rPr lang="en-US" sz="1600" i="1" dirty="0" err="1"/>
              <a:t>zaposleni</a:t>
            </a:r>
            <a:r>
              <a:rPr lang="en-US" sz="1600" i="1" dirty="0"/>
              <a:t> (</a:t>
            </a:r>
            <a:r>
              <a:rPr lang="en-US" sz="1600" i="1" dirty="0" err="1"/>
              <a:t>kardinalnost</a:t>
            </a:r>
            <a:r>
              <a:rPr lang="en-US" sz="1600" i="1" dirty="0"/>
              <a:t> je </a:t>
            </a:r>
            <a:r>
              <a:rPr lang="en-US" sz="1600" i="1" dirty="0" err="1"/>
              <a:t>jedan-prema-jedan</a:t>
            </a:r>
            <a:r>
              <a:rPr lang="en-US" sz="1600" i="1" dirty="0"/>
              <a:t>).</a:t>
            </a:r>
            <a:endParaRPr lang="en-US" sz="1600" b="1" dirty="0"/>
          </a:p>
        </p:txBody>
      </p:sp>
      <p:pic>
        <p:nvPicPr>
          <p:cNvPr id="41990" name="Picture 20"/>
          <p:cNvPicPr>
            <a:picLocks noChangeAspect="1" noChangeArrowheads="1"/>
          </p:cNvPicPr>
          <p:nvPr/>
        </p:nvPicPr>
        <p:blipFill>
          <a:blip r:embed="rId3"/>
          <a:srcRect/>
          <a:stretch>
            <a:fillRect/>
          </a:stretch>
        </p:blipFill>
        <p:spPr bwMode="auto">
          <a:xfrm>
            <a:off x="1470025" y="2933700"/>
            <a:ext cx="5357813" cy="1374775"/>
          </a:xfrm>
          <a:prstGeom prst="rect">
            <a:avLst/>
          </a:prstGeom>
          <a:noFill/>
          <a:ln w="9525">
            <a:noFill/>
            <a:miter lim="800000"/>
            <a:headEnd/>
            <a:tailEnd/>
          </a:ln>
        </p:spPr>
      </p:pic>
    </p:spTree>
  </p:cSld>
  <p:clrMapOvr>
    <a:masterClrMapping/>
  </p:clrMapOvr>
  <p:transition>
    <p:wheel spokes="8"/>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Sadržaj</a:t>
            </a:r>
          </a:p>
        </p:txBody>
      </p:sp>
      <p:sp>
        <p:nvSpPr>
          <p:cNvPr id="3075" name="Content Placeholder 2"/>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r>
              <a:rPr lang="en-US"/>
              <a:t>1. Konceptualno modeliranje baze podataka</a:t>
            </a:r>
          </a:p>
          <a:p>
            <a:pPr marL="0" indent="0" eaLnBrk="1" fontAlgn="auto" hangingPunct="1">
              <a:spcAft>
                <a:spcPts val="0"/>
              </a:spcAft>
              <a:buFont typeface="Arial" panose="020B0604020202020204" pitchFamily="34" charset="0"/>
              <a:buNone/>
              <a:defRPr/>
            </a:pPr>
            <a:r>
              <a:rPr lang="en-US"/>
              <a:t>2. Tip entiteta, entitet, atribut i identifikator</a:t>
            </a:r>
          </a:p>
          <a:p>
            <a:pPr marL="0" indent="0" eaLnBrk="1" fontAlgn="auto" hangingPunct="1">
              <a:spcAft>
                <a:spcPts val="0"/>
              </a:spcAft>
              <a:buFont typeface="Arial" panose="020B0604020202020204" pitchFamily="34" charset="0"/>
              <a:buNone/>
              <a:defRPr/>
            </a:pPr>
            <a:r>
              <a:rPr lang="en-US"/>
              <a:t>3. Relacije</a:t>
            </a:r>
          </a:p>
          <a:p>
            <a:pPr marL="0" indent="0" eaLnBrk="1" fontAlgn="auto" hangingPunct="1">
              <a:spcAft>
                <a:spcPts val="0"/>
              </a:spcAft>
              <a:buFont typeface="Arial" panose="020B0604020202020204" pitchFamily="34" charset="0"/>
              <a:buNone/>
              <a:defRPr/>
            </a:pPr>
            <a:r>
              <a:rPr lang="en-US"/>
              <a:t>4. Verzije ER dijagrama</a:t>
            </a:r>
          </a:p>
          <a:p>
            <a:pPr marL="0" indent="0" eaLnBrk="1" fontAlgn="auto" hangingPunct="1">
              <a:spcAft>
                <a:spcPts val="0"/>
              </a:spcAft>
              <a:buFont typeface="Arial" panose="020B0604020202020204" pitchFamily="34" charset="0"/>
              <a:buNone/>
              <a:defRPr/>
            </a:pPr>
            <a:r>
              <a:rPr lang="en-US"/>
              <a:t>5. Poslovna pravila</a:t>
            </a:r>
          </a:p>
          <a:p>
            <a:pPr marL="0" indent="0" eaLnBrk="1" fontAlgn="auto" hangingPunct="1">
              <a:spcAft>
                <a:spcPts val="0"/>
              </a:spcAft>
              <a:buFont typeface="Arial" panose="020B0604020202020204" pitchFamily="34" charset="0"/>
              <a:buNone/>
              <a:defRPr/>
            </a:pPr>
            <a:r>
              <a:rPr lang="en-US"/>
              <a:t>6. Primer kreiranja konceptualnog modela</a:t>
            </a:r>
          </a:p>
        </p:txBody>
      </p:sp>
      <p:sp>
        <p:nvSpPr>
          <p:cNvPr id="15364"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65EEEF8E-3247-4410-A26E-E8FE7F705DFB}" type="slidenum">
              <a:rPr lang="en-US"/>
              <a:pPr/>
              <a:t>3</a:t>
            </a:fld>
            <a:endParaRPr lang="en-US"/>
          </a:p>
        </p:txBody>
      </p:sp>
    </p:spTree>
  </p:cSld>
  <p:clrMapOvr>
    <a:masterClrMapping/>
  </p:clrMapOvr>
  <p:transition>
    <p:wheel spokes="8"/>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bwMode="auto">
          <a:xfrm>
            <a:off x="0" y="82550"/>
            <a:ext cx="9144000" cy="11430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r-Latn-CS" sz="2800" b="1"/>
              <a:t>Maksimalna kardinalnost relacije</a:t>
            </a:r>
            <a:br>
              <a:rPr lang="sr-Latn-CS" sz="2800" b="1"/>
            </a:br>
            <a:r>
              <a:rPr lang="sr-Latn-CS" sz="2800" b="1"/>
              <a:t> t</a:t>
            </a:r>
            <a:r>
              <a:rPr lang="it-IT" sz="2800" b="1"/>
              <a:t>ipa </a:t>
            </a:r>
            <a:r>
              <a:rPr lang="sr-Latn-CS" sz="2800" b="1"/>
              <a:t>više</a:t>
            </a:r>
            <a:r>
              <a:rPr lang="it-IT" sz="2800" b="1"/>
              <a:t>-prema-</a:t>
            </a:r>
            <a:r>
              <a:rPr lang="sr-Latn-CS" sz="2800" b="1"/>
              <a:t>više (M</a:t>
            </a:r>
            <a:r>
              <a:rPr lang="it-IT" sz="2800" b="1"/>
              <a:t>:</a:t>
            </a:r>
            <a:r>
              <a:rPr lang="sr-Latn-CS" sz="2800" b="1"/>
              <a:t>N)</a:t>
            </a:r>
            <a:endParaRPr lang="en-US" sz="2800" b="1"/>
          </a:p>
        </p:txBody>
      </p:sp>
      <p:sp>
        <p:nvSpPr>
          <p:cNvPr id="28676" name="Rectangle 3"/>
          <p:cNvSpPr>
            <a:spLocks noGrp="1" noChangeArrowheads="1"/>
          </p:cNvSpPr>
          <p:nvPr>
            <p:ph idx="1"/>
          </p:nvPr>
        </p:nvSpPr>
        <p:spPr>
          <a:xfrm>
            <a:off x="142875" y="1169988"/>
            <a:ext cx="8775700" cy="1382712"/>
          </a:xfrm>
        </p:spPr>
        <p:txBody>
          <a:bodyPr/>
          <a:lstStyle/>
          <a:p>
            <a:pPr marL="0" indent="0" eaLnBrk="1" fontAlgn="auto" hangingPunct="1">
              <a:spcAft>
                <a:spcPts val="0"/>
              </a:spcAft>
              <a:buFont typeface="Arial" panose="020B0604020202020204" pitchFamily="34" charset="0"/>
              <a:buNone/>
              <a:defRPr/>
            </a:pPr>
            <a:r>
              <a:rPr lang="sr-Latn-CS" sz="2000"/>
              <a:t>Jedna </a:t>
            </a:r>
            <a:r>
              <a:rPr lang="it-IT" sz="2000"/>
              <a:t>instanca entiteta </a:t>
            </a:r>
            <a:r>
              <a:rPr lang="sr-Latn-CS" sz="2000"/>
              <a:t>prvog</a:t>
            </a:r>
            <a:r>
              <a:rPr lang="it-IT" sz="2000"/>
              <a:t> tipa se odnosi na </a:t>
            </a:r>
            <a:r>
              <a:rPr lang="sr-Latn-CS" sz="2000"/>
              <a:t>više</a:t>
            </a:r>
            <a:r>
              <a:rPr lang="it-IT" sz="2000"/>
              <a:t> instanc</a:t>
            </a:r>
            <a:r>
              <a:rPr lang="sr-Latn-CS" sz="2000"/>
              <a:t>i</a:t>
            </a:r>
            <a:r>
              <a:rPr lang="it-IT" sz="2000"/>
              <a:t> entiteta drugog tipa</a:t>
            </a:r>
            <a:r>
              <a:rPr lang="sr-Latn-CS" sz="2000"/>
              <a:t> i </a:t>
            </a:r>
          </a:p>
          <a:p>
            <a:pPr marL="0" indent="0" eaLnBrk="1" fontAlgn="auto" hangingPunct="1">
              <a:spcAft>
                <a:spcPts val="0"/>
              </a:spcAft>
              <a:buFont typeface="Arial" panose="020B0604020202020204" pitchFamily="34" charset="0"/>
              <a:buNone/>
              <a:defRPr/>
            </a:pPr>
            <a:r>
              <a:rPr lang="sr-Latn-CS" sz="2000"/>
              <a:t>Jedna </a:t>
            </a:r>
            <a:r>
              <a:rPr lang="it-IT" sz="2000"/>
              <a:t>instanca entiteta </a:t>
            </a:r>
            <a:r>
              <a:rPr lang="sr-Latn-CS" sz="2000"/>
              <a:t>drugog</a:t>
            </a:r>
            <a:r>
              <a:rPr lang="it-IT" sz="2000"/>
              <a:t> tipa se odnosi na </a:t>
            </a:r>
            <a:r>
              <a:rPr lang="sr-Latn-CS" sz="2000"/>
              <a:t>više</a:t>
            </a:r>
            <a:r>
              <a:rPr lang="it-IT" sz="2000"/>
              <a:t> instanc</a:t>
            </a:r>
            <a:r>
              <a:rPr lang="sr-Latn-CS" sz="2000"/>
              <a:t>i</a:t>
            </a:r>
            <a:r>
              <a:rPr lang="it-IT" sz="2000"/>
              <a:t> entiteta </a:t>
            </a:r>
            <a:r>
              <a:rPr lang="sr-Latn-CS" sz="2000"/>
              <a:t>prvog</a:t>
            </a:r>
            <a:r>
              <a:rPr lang="it-IT" sz="2000"/>
              <a:t> tipa</a:t>
            </a:r>
            <a:r>
              <a:rPr lang="sr-Latn-CS" sz="2000"/>
              <a:t>;</a:t>
            </a:r>
            <a:endParaRPr lang="en-US" sz="2000"/>
          </a:p>
        </p:txBody>
      </p:sp>
      <p:sp>
        <p:nvSpPr>
          <p:cNvPr id="43012"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00CE7A91-4250-4AE6-BE5A-BBB7746EA878}" type="slidenum">
              <a:rPr lang="en-US"/>
              <a:pPr/>
              <a:t>30</a:t>
            </a:fld>
            <a:endParaRPr lang="en-US"/>
          </a:p>
        </p:txBody>
      </p:sp>
      <p:sp>
        <p:nvSpPr>
          <p:cNvPr id="28677" name="Rectangle 16"/>
          <p:cNvSpPr>
            <a:spLocks noChangeArrowheads="1"/>
          </p:cNvSpPr>
          <p:nvPr/>
        </p:nvSpPr>
        <p:spPr bwMode="auto">
          <a:xfrm>
            <a:off x="0" y="3797300"/>
            <a:ext cx="9144000" cy="2413000"/>
          </a:xfrm>
          <a:prstGeom prst="rect">
            <a:avLst/>
          </a:prstGeom>
          <a:solidFill>
            <a:schemeClr val="tx2">
              <a:lumMod val="20000"/>
              <a:lumOff val="80000"/>
            </a:schemeClr>
          </a:solidFill>
          <a:ln w="9525">
            <a:noFill/>
            <a:miter lim="800000"/>
            <a:headEnd/>
            <a:tailEnd/>
          </a:ln>
        </p:spPr>
        <p:txBody>
          <a:bodyPr/>
          <a:lstStyle/>
          <a:p>
            <a:pPr marL="342900" indent="-342900" eaLnBrk="1" hangingPunct="1">
              <a:spcBef>
                <a:spcPct val="20000"/>
              </a:spcBef>
              <a:defRPr/>
            </a:pPr>
            <a:r>
              <a:rPr lang="en-US" sz="2000" i="1" dirty="0"/>
              <a:t>	</a:t>
            </a:r>
            <a:r>
              <a:rPr lang="vi-VN" sz="2000" i="1" dirty="0"/>
              <a:t>Na strani entiteta Novine </a:t>
            </a:r>
            <a:r>
              <a:rPr lang="vi-VN" sz="2000" b="1" i="1" dirty="0"/>
              <a:t>maksimalna kardinalnost je više </a:t>
            </a:r>
            <a:r>
              <a:rPr lang="vi-VN" sz="2000" i="1" dirty="0"/>
              <a:t>(označena simbolom u obliku rakljice) , a na strani tipa entiteta Nekretnina </a:t>
            </a:r>
            <a:r>
              <a:rPr lang="vi-VN" sz="2000" b="1" i="1" dirty="0"/>
              <a:t>je takođe više </a:t>
            </a:r>
            <a:r>
              <a:rPr lang="vi-VN" sz="2000" i="1" dirty="0"/>
              <a:t>(takođe označena simbolom u obliku rakljice). Ovo znači da, kada se gleda od strane entiteta Novine, jedne novine mogu da reklamiraju više nekretnina (kardinalnost je jedan-prema-više) a posmatrano sa strane entiteta Nekretnina, jednu nekretninu mogu takođe da reklamiraju više novina (kardinalnost je jedan-prema-više).</a:t>
            </a:r>
            <a:endParaRPr lang="en-US" sz="2000" b="1" i="1" dirty="0"/>
          </a:p>
        </p:txBody>
      </p:sp>
      <p:pic>
        <p:nvPicPr>
          <p:cNvPr id="43014" name="Picture 20"/>
          <p:cNvPicPr>
            <a:picLocks noChangeAspect="1" noChangeArrowheads="1"/>
          </p:cNvPicPr>
          <p:nvPr/>
        </p:nvPicPr>
        <p:blipFill>
          <a:blip r:embed="rId3"/>
          <a:srcRect/>
          <a:stretch>
            <a:fillRect/>
          </a:stretch>
        </p:blipFill>
        <p:spPr bwMode="auto">
          <a:xfrm>
            <a:off x="1657350" y="2484438"/>
            <a:ext cx="5575300" cy="1190625"/>
          </a:xfrm>
          <a:prstGeom prst="rect">
            <a:avLst/>
          </a:prstGeom>
          <a:noFill/>
          <a:ln w="9525">
            <a:noFill/>
            <a:miter lim="800000"/>
            <a:headEnd/>
            <a:tailEnd/>
          </a:ln>
        </p:spPr>
      </p:pic>
    </p:spTree>
  </p:cSld>
  <p:clrMapOvr>
    <a:masterClrMapping/>
  </p:clrMapOvr>
  <p:transition>
    <p:wheel spokes="8"/>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sr-Latn-RS" dirty="0"/>
              <a:t>inimalna kardinalnost</a:t>
            </a:r>
            <a:endParaRPr lang="en-US" dirty="0"/>
          </a:p>
        </p:txBody>
      </p:sp>
      <p:sp>
        <p:nvSpPr>
          <p:cNvPr id="3" name="Content Placeholder 2"/>
          <p:cNvSpPr>
            <a:spLocks noGrp="1"/>
          </p:cNvSpPr>
          <p:nvPr>
            <p:ph idx="1"/>
          </p:nvPr>
        </p:nvSpPr>
        <p:spPr>
          <a:xfrm>
            <a:off x="327546" y="1389937"/>
            <a:ext cx="8502555" cy="4478600"/>
          </a:xfrm>
        </p:spPr>
        <p:txBody>
          <a:bodyPr/>
          <a:lstStyle/>
          <a:p>
            <a:r>
              <a:rPr lang="vi-VN" u="sng" dirty="0">
                <a:solidFill>
                  <a:srgbClr val="A50021"/>
                </a:solidFill>
                <a:latin typeface="Calibri" pitchFamily="34" charset="0"/>
                <a:cs typeface="Calibri" pitchFamily="34" charset="0"/>
              </a:rPr>
              <a:t>Minimalna kardinalnost</a:t>
            </a:r>
            <a:r>
              <a:rPr lang="vi-VN" dirty="0">
                <a:solidFill>
                  <a:srgbClr val="A50021"/>
                </a:solidFill>
                <a:latin typeface="Calibri" pitchFamily="34" charset="0"/>
                <a:cs typeface="Calibri" pitchFamily="34" charset="0"/>
              </a:rPr>
              <a:t> je broj instanci tipa entiteta koji mora učestvovati u relaciji.</a:t>
            </a:r>
          </a:p>
          <a:p>
            <a:r>
              <a:rPr lang="vi-VN" dirty="0">
                <a:latin typeface="Calibri" pitchFamily="34" charset="0"/>
                <a:cs typeface="Calibri" pitchFamily="34" charset="0"/>
              </a:rPr>
              <a:t> Postoje tri tipične minimalne kardinalnosti:</a:t>
            </a:r>
          </a:p>
          <a:p>
            <a:r>
              <a:rPr lang="vi-VN" dirty="0">
                <a:latin typeface="Calibri" pitchFamily="34" charset="0"/>
                <a:cs typeface="Calibri" pitchFamily="34" charset="0"/>
              </a:rPr>
              <a:t> </a:t>
            </a:r>
            <a:r>
              <a:rPr lang="vi-VN" dirty="0">
                <a:solidFill>
                  <a:srgbClr val="A50021"/>
                </a:solidFill>
                <a:latin typeface="Calibri" pitchFamily="34" charset="0"/>
                <a:cs typeface="Calibri" pitchFamily="34" charset="0"/>
              </a:rPr>
              <a:t>0 (nula) </a:t>
            </a:r>
            <a:r>
              <a:rPr lang="vi-VN" dirty="0">
                <a:latin typeface="Calibri" pitchFamily="34" charset="0"/>
                <a:cs typeface="Calibri" pitchFamily="34" charset="0"/>
              </a:rPr>
              <a:t>- Nula minimalna kardinalnost znači da nije obavezno da postoji povezanost između entiteta u odnosu. Entitet može biti povezan sa nula drugih entiteta.</a:t>
            </a:r>
          </a:p>
          <a:p>
            <a:r>
              <a:rPr lang="vi-VN" dirty="0">
                <a:latin typeface="Calibri" pitchFamily="34" charset="0"/>
                <a:cs typeface="Calibri" pitchFamily="34" charset="0"/>
              </a:rPr>
              <a:t> </a:t>
            </a:r>
            <a:r>
              <a:rPr lang="vi-VN" dirty="0">
                <a:solidFill>
                  <a:srgbClr val="A50021"/>
                </a:solidFill>
                <a:latin typeface="Calibri" pitchFamily="34" charset="0"/>
                <a:cs typeface="Calibri" pitchFamily="34" charset="0"/>
              </a:rPr>
              <a:t>1 (jedan) </a:t>
            </a:r>
            <a:r>
              <a:rPr lang="vi-VN" dirty="0">
                <a:latin typeface="Calibri" pitchFamily="34" charset="0"/>
                <a:cs typeface="Calibri" pitchFamily="34" charset="0"/>
              </a:rPr>
              <a:t>- Minimalna kardinalnost jedan znači da je veza obavezna za svaki entitet u odnosu. Svaki entitet mora biti povezan sa tačno jednim drugim entitetom.</a:t>
            </a:r>
          </a:p>
          <a:p>
            <a:r>
              <a:rPr lang="vi-VN" dirty="0">
                <a:latin typeface="Calibri" pitchFamily="34" charset="0"/>
                <a:cs typeface="Calibri" pitchFamily="34" charset="0"/>
              </a:rPr>
              <a:t> </a:t>
            </a:r>
            <a:r>
              <a:rPr lang="vi-VN" dirty="0">
                <a:solidFill>
                  <a:srgbClr val="A50021"/>
                </a:solidFill>
                <a:latin typeface="Calibri" pitchFamily="34" charset="0"/>
                <a:cs typeface="Calibri" pitchFamily="34" charset="0"/>
              </a:rPr>
              <a:t>N (više) </a:t>
            </a:r>
            <a:r>
              <a:rPr lang="vi-VN" dirty="0">
                <a:latin typeface="Calibri" pitchFamily="34" charset="0"/>
                <a:cs typeface="Calibri" pitchFamily="34" charset="0"/>
              </a:rPr>
              <a:t>- Minimalna kardinalnost</a:t>
            </a:r>
            <a:r>
              <a:rPr lang="sr-Latn-RS" dirty="0">
                <a:latin typeface="Calibri" pitchFamily="34" charset="0"/>
                <a:cs typeface="Calibri" pitchFamily="34" charset="0"/>
              </a:rPr>
              <a:t> </a:t>
            </a:r>
            <a:r>
              <a:rPr lang="vi-VN" dirty="0">
                <a:latin typeface="Calibri" pitchFamily="34" charset="0"/>
                <a:cs typeface="Calibri" pitchFamily="34" charset="0"/>
              </a:rPr>
              <a:t>više znači da veza može biti uspostavljena sa bilo kojim brojem entiteta, uključujući nula. Ovo označava da veza nije obavezna za svaki entitet.</a:t>
            </a:r>
          </a:p>
          <a:p>
            <a:endParaRPr lang="en-US" dirty="0"/>
          </a:p>
        </p:txBody>
      </p:sp>
    </p:spTree>
  </p:cSld>
  <p:clrMapOvr>
    <a:masterClrMapping/>
  </p:clrMapOvr>
  <p:transition>
    <p:wheel spokes="8"/>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sr-Latn-RS" dirty="0"/>
              <a:t>inimalna kardinalnost</a:t>
            </a:r>
            <a:endParaRPr lang="en-US" dirty="0"/>
          </a:p>
        </p:txBody>
      </p:sp>
      <p:sp>
        <p:nvSpPr>
          <p:cNvPr id="3" name="Content Placeholder 2"/>
          <p:cNvSpPr>
            <a:spLocks noGrp="1"/>
          </p:cNvSpPr>
          <p:nvPr>
            <p:ph idx="1"/>
          </p:nvPr>
        </p:nvSpPr>
        <p:spPr/>
        <p:txBody>
          <a:bodyPr/>
          <a:lstStyle/>
          <a:p>
            <a:r>
              <a:rPr lang="vi-VN" dirty="0">
                <a:latin typeface="Calibri" pitchFamily="34" charset="0"/>
                <a:cs typeface="Calibri" pitchFamily="34" charset="0"/>
              </a:rPr>
              <a:t>Na primer, ako imamo entitete "Student" i "Predmet" povezane relacijom "STUDENT pohađa PREDMET", minimalna kardinalnost može biti:</a:t>
            </a:r>
            <a:br>
              <a:rPr lang="vi-VN" dirty="0">
                <a:latin typeface="Calibri" pitchFamily="34" charset="0"/>
                <a:cs typeface="Calibri" pitchFamily="34" charset="0"/>
              </a:rPr>
            </a:br>
            <a:br>
              <a:rPr lang="vi-VN" dirty="0">
                <a:latin typeface="Calibri" pitchFamily="34" charset="0"/>
                <a:cs typeface="Calibri" pitchFamily="34" charset="0"/>
              </a:rPr>
            </a:br>
            <a:r>
              <a:rPr lang="vi-VN" b="1" dirty="0">
                <a:latin typeface="Calibri" pitchFamily="34" charset="0"/>
                <a:cs typeface="Calibri" pitchFamily="34" charset="0"/>
              </a:rPr>
              <a:t>Minimalna kardinalnost 0</a:t>
            </a:r>
            <a:r>
              <a:rPr lang="vi-VN" dirty="0">
                <a:latin typeface="Calibri" pitchFamily="34" charset="0"/>
                <a:cs typeface="Calibri" pitchFamily="34" charset="0"/>
              </a:rPr>
              <a:t>: Studenti mogu ne pohađati nijedan predmet, ili može postojati student koji još uvek nije povezan ni sa jednim predmetom.</a:t>
            </a:r>
            <a:br>
              <a:rPr lang="vi-VN" dirty="0">
                <a:latin typeface="Calibri" pitchFamily="34" charset="0"/>
                <a:cs typeface="Calibri" pitchFamily="34" charset="0"/>
              </a:rPr>
            </a:br>
            <a:r>
              <a:rPr lang="vi-VN" b="1" dirty="0">
                <a:latin typeface="Calibri" pitchFamily="34" charset="0"/>
                <a:cs typeface="Calibri" pitchFamily="34" charset="0"/>
              </a:rPr>
              <a:t>Minimalna kardinalnost 1</a:t>
            </a:r>
            <a:r>
              <a:rPr lang="vi-VN" dirty="0">
                <a:latin typeface="Calibri" pitchFamily="34" charset="0"/>
                <a:cs typeface="Calibri" pitchFamily="34" charset="0"/>
              </a:rPr>
              <a:t>: Svaki student mora pohađati tačno jedan predmet.</a:t>
            </a:r>
            <a:br>
              <a:rPr lang="vi-VN" dirty="0">
                <a:latin typeface="Calibri" pitchFamily="34" charset="0"/>
                <a:cs typeface="Calibri" pitchFamily="34" charset="0"/>
              </a:rPr>
            </a:br>
            <a:r>
              <a:rPr lang="vi-VN" b="1" dirty="0">
                <a:latin typeface="Calibri" pitchFamily="34" charset="0"/>
                <a:cs typeface="Calibri" pitchFamily="34" charset="0"/>
              </a:rPr>
              <a:t>Minimalna kardinalnost N</a:t>
            </a:r>
            <a:r>
              <a:rPr lang="vi-VN" dirty="0">
                <a:latin typeface="Calibri" pitchFamily="34" charset="0"/>
                <a:cs typeface="Calibri" pitchFamily="34" charset="0"/>
              </a:rPr>
              <a:t>: Svaki student može pohađati bilo koji broj predmeta, uključujući nula.</a:t>
            </a:r>
            <a:endParaRPr lang="en-US" dirty="0">
              <a:latin typeface="Calibri" pitchFamily="34" charset="0"/>
              <a:cs typeface="Calibri" pitchFamily="34" charset="0"/>
            </a:endParaRPr>
          </a:p>
        </p:txBody>
      </p:sp>
    </p:spTree>
  </p:cSld>
  <p:clrMapOvr>
    <a:masterClrMapping/>
  </p:clrMapOvr>
  <p:transition>
    <p:wheel spokes="8"/>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4"/>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err="1"/>
              <a:t>Stepen</a:t>
            </a:r>
            <a:r>
              <a:rPr lang="en-US" dirty="0"/>
              <a:t> </a:t>
            </a:r>
            <a:r>
              <a:rPr lang="en-US" dirty="0" err="1"/>
              <a:t>relacije</a:t>
            </a:r>
            <a:endParaRPr lang="en-US" dirty="0"/>
          </a:p>
        </p:txBody>
      </p:sp>
      <p:sp>
        <p:nvSpPr>
          <p:cNvPr id="6" name="Content Placeholder 5"/>
          <p:cNvSpPr>
            <a:spLocks noGrp="1"/>
          </p:cNvSpPr>
          <p:nvPr>
            <p:ph idx="1"/>
          </p:nvPr>
        </p:nvSpPr>
        <p:spPr>
          <a:xfrm>
            <a:off x="163773" y="1064525"/>
            <a:ext cx="8980227" cy="4967785"/>
          </a:xfrm>
        </p:spPr>
        <p:txBody>
          <a:bodyPr/>
          <a:lstStyle/>
          <a:p>
            <a:r>
              <a:rPr lang="sr-Latn-RS" sz="2200" u="sng" dirty="0">
                <a:solidFill>
                  <a:srgbClr val="A50021"/>
                </a:solidFill>
                <a:latin typeface="Calibri" pitchFamily="34" charset="0"/>
                <a:cs typeface="Calibri" pitchFamily="34" charset="0"/>
              </a:rPr>
              <a:t>S</a:t>
            </a:r>
            <a:r>
              <a:rPr lang="vi-VN" sz="2200" u="sng" dirty="0">
                <a:solidFill>
                  <a:srgbClr val="A50021"/>
                </a:solidFill>
                <a:latin typeface="Calibri" pitchFamily="34" charset="0"/>
                <a:cs typeface="Calibri" pitchFamily="34" charset="0"/>
              </a:rPr>
              <a:t>tepen relacije</a:t>
            </a:r>
            <a:r>
              <a:rPr lang="vi-VN" sz="2200" dirty="0">
                <a:solidFill>
                  <a:srgbClr val="A50021"/>
                </a:solidFill>
                <a:latin typeface="Calibri" pitchFamily="34" charset="0"/>
                <a:cs typeface="Calibri" pitchFamily="34" charset="0"/>
              </a:rPr>
              <a:t> </a:t>
            </a:r>
            <a:r>
              <a:rPr lang="vi-VN" sz="2200" b="1" dirty="0">
                <a:solidFill>
                  <a:srgbClr val="A50021"/>
                </a:solidFill>
                <a:latin typeface="Calibri" pitchFamily="34" charset="0"/>
                <a:cs typeface="Calibri" pitchFamily="34" charset="0"/>
              </a:rPr>
              <a:t>predstavlja broj tipova </a:t>
            </a:r>
            <a:r>
              <a:rPr lang="vi-VN" sz="2200" dirty="0">
                <a:solidFill>
                  <a:srgbClr val="A50021"/>
                </a:solidFill>
                <a:latin typeface="Calibri" pitchFamily="34" charset="0"/>
                <a:cs typeface="Calibri" pitchFamily="34" charset="0"/>
              </a:rPr>
              <a:t>entiteta koji učestvuju u relaciji</a:t>
            </a:r>
            <a:r>
              <a:rPr lang="vi-VN" sz="2200" dirty="0">
                <a:latin typeface="Calibri" pitchFamily="34" charset="0"/>
                <a:cs typeface="Calibri" pitchFamily="34" charset="0"/>
              </a:rPr>
              <a:t>. Relacija čiji je stepen dva naziva se </a:t>
            </a:r>
            <a:r>
              <a:rPr lang="vi-VN" sz="2200" u="sng" dirty="0">
                <a:latin typeface="Calibri" pitchFamily="34" charset="0"/>
                <a:cs typeface="Calibri" pitchFamily="34" charset="0"/>
              </a:rPr>
              <a:t>binarna relacija</a:t>
            </a:r>
            <a:r>
              <a:rPr lang="vi-VN" sz="2200" dirty="0">
                <a:latin typeface="Calibri" pitchFamily="34" charset="0"/>
                <a:cs typeface="Calibri" pitchFamily="34" charset="0"/>
              </a:rPr>
              <a:t>.</a:t>
            </a:r>
          </a:p>
          <a:p>
            <a:r>
              <a:rPr lang="vi-VN" sz="2200" dirty="0">
                <a:latin typeface="Calibri" pitchFamily="34" charset="0"/>
                <a:cs typeface="Calibri" pitchFamily="34" charset="0"/>
              </a:rPr>
              <a:t> </a:t>
            </a:r>
            <a:r>
              <a:rPr lang="vi-VN" sz="2200" u="sng" dirty="0">
                <a:solidFill>
                  <a:srgbClr val="A50021"/>
                </a:solidFill>
                <a:latin typeface="Calibri" pitchFamily="34" charset="0"/>
                <a:cs typeface="Calibri" pitchFamily="34" charset="0"/>
              </a:rPr>
              <a:t>Relacije kao atributi</a:t>
            </a:r>
            <a:r>
              <a:rPr lang="vi-VN" sz="2200" u="sng" dirty="0">
                <a:latin typeface="Calibri" pitchFamily="34" charset="0"/>
                <a:cs typeface="Calibri" pitchFamily="34" charset="0"/>
              </a:rPr>
              <a:t>.</a:t>
            </a:r>
            <a:r>
              <a:rPr lang="vi-VN" sz="2200" dirty="0">
                <a:latin typeface="Calibri" pitchFamily="34" charset="0"/>
                <a:cs typeface="Calibri" pitchFamily="34" charset="0"/>
              </a:rPr>
              <a:t> Ponekad je zgodno o binarnom tipu relacije razmišljati u smislu atributa. Razmotrite relaciju WORKS_FOR.</a:t>
            </a:r>
          </a:p>
          <a:p>
            <a:r>
              <a:rPr lang="vi-VN" sz="2200" dirty="0">
                <a:latin typeface="Calibri" pitchFamily="34" charset="0"/>
                <a:cs typeface="Calibri" pitchFamily="34" charset="0"/>
              </a:rPr>
              <a:t>U tip entiteta EMPLOYEE može se razmišljati o dodavanju atributa koji se zove Odeljenje (Department), gde je vrednost odeljenja za svaki entitet employee (referenca) na odeljenje za koj</a:t>
            </a:r>
            <a:r>
              <a:rPr lang="sr-Latn-RS" sz="2200" dirty="0">
                <a:latin typeface="Calibri" pitchFamily="34" charset="0"/>
                <a:cs typeface="Calibri" pitchFamily="34" charset="0"/>
              </a:rPr>
              <a:t>e</a:t>
            </a:r>
            <a:r>
              <a:rPr lang="vi-VN" sz="2200" dirty="0">
                <a:latin typeface="Calibri" pitchFamily="34" charset="0"/>
                <a:cs typeface="Calibri" pitchFamily="34" charset="0"/>
              </a:rPr>
              <a:t> zaposleni radi. Dakle, vrednost ovog atributa Odeljenje je skup svih entiteta DEPARTMENT.</a:t>
            </a:r>
          </a:p>
          <a:p>
            <a:r>
              <a:rPr lang="vi-VN" sz="2200" dirty="0">
                <a:latin typeface="Calibri" pitchFamily="34" charset="0"/>
                <a:cs typeface="Calibri" pitchFamily="34" charset="0"/>
              </a:rPr>
              <a:t>Međutim, kada mislimo o binarnom odnosu kao atributu, uvek imamo dve opcije. U ovom primeru, alternativa je razmišljati o višestrukom atributu Employee u tipu entiteta DEPARTMENT čija vrednosti za svaki entitet DEPARTMENT je skup entiteta Employee koji rade u tom odeljenju ili o atributu Department u tipu entiteta EMPLOYEE. Bilo koji od ova dva atributa – Department u EMPLOYEE ili Employee u DEPARTMENT - može predstavljati tip odnosa WORKS_FOR.</a:t>
            </a:r>
          </a:p>
          <a:p>
            <a:pPr marL="0" indent="0" eaLnBrk="1" fontAlgn="auto" hangingPunct="1">
              <a:spcAft>
                <a:spcPts val="0"/>
              </a:spcAft>
              <a:buFont typeface="Arial" panose="020B0604020202020204" pitchFamily="34" charset="0"/>
              <a:buNone/>
              <a:defRPr/>
            </a:pPr>
            <a:endParaRPr lang="en-US" dirty="0"/>
          </a:p>
        </p:txBody>
      </p:sp>
      <p:sp>
        <p:nvSpPr>
          <p:cNvPr id="45060" name="Slide Number Placeholder 1"/>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DC6B499B-204A-4D1B-A299-109BE12745CD}" type="slidenum">
              <a:rPr lang="en-US"/>
              <a:pPr/>
              <a:t>33</a:t>
            </a:fld>
            <a:endParaRPr lang="en-US"/>
          </a:p>
        </p:txBody>
      </p:sp>
    </p:spTree>
  </p:cSld>
  <p:clrMapOvr>
    <a:masterClrMapping/>
  </p:clrMapOvr>
  <p:transition>
    <p:wheel spokes="8"/>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Stepen</a:t>
            </a:r>
            <a:r>
              <a:rPr lang="en-US" dirty="0"/>
              <a:t> </a:t>
            </a:r>
            <a:r>
              <a:rPr lang="en-US" dirty="0" err="1"/>
              <a:t>relacije</a:t>
            </a:r>
            <a:endParaRPr lang="en-US" dirty="0"/>
          </a:p>
        </p:txBody>
      </p:sp>
      <p:sp>
        <p:nvSpPr>
          <p:cNvPr id="3" name="Content Placeholder 2"/>
          <p:cNvSpPr>
            <a:spLocks noGrp="1"/>
          </p:cNvSpPr>
          <p:nvPr>
            <p:ph idx="1"/>
          </p:nvPr>
        </p:nvSpPr>
        <p:spPr>
          <a:xfrm>
            <a:off x="0" y="1160059"/>
            <a:ext cx="9144000" cy="4954137"/>
          </a:xfrm>
          <a:solidFill>
            <a:schemeClr val="bg1"/>
          </a:solidFill>
        </p:spPr>
        <p:txBody>
          <a:bodyPr/>
          <a:lstStyle/>
          <a:p>
            <a:r>
              <a:rPr lang="sr-Latn-RS" sz="2000" dirty="0">
                <a:latin typeface="Calibri" pitchFamily="34" charset="0"/>
                <a:cs typeface="Calibri" pitchFamily="34" charset="0"/>
              </a:rPr>
              <a:t>P</a:t>
            </a:r>
            <a:r>
              <a:rPr lang="vi-VN" sz="2000" dirty="0">
                <a:latin typeface="Calibri" pitchFamily="34" charset="0"/>
                <a:cs typeface="Calibri" pitchFamily="34" charset="0"/>
              </a:rPr>
              <a:t>ostoje tri uobičajena tipa stepena relacije:</a:t>
            </a:r>
            <a:br>
              <a:rPr lang="vi-VN" sz="2000" dirty="0">
                <a:latin typeface="Calibri" pitchFamily="34" charset="0"/>
                <a:cs typeface="Calibri" pitchFamily="34" charset="0"/>
              </a:rPr>
            </a:br>
            <a:br>
              <a:rPr lang="vi-VN" sz="2000" dirty="0">
                <a:latin typeface="Calibri" pitchFamily="34" charset="0"/>
                <a:cs typeface="Calibri" pitchFamily="34" charset="0"/>
              </a:rPr>
            </a:br>
            <a:r>
              <a:rPr lang="vi-VN" sz="2000" b="1" dirty="0">
                <a:latin typeface="Calibri" pitchFamily="34" charset="0"/>
                <a:cs typeface="Calibri" pitchFamily="34" charset="0"/>
              </a:rPr>
              <a:t>Unarna relacija (stepen1):</a:t>
            </a:r>
            <a:r>
              <a:rPr lang="vi-VN" sz="2000" dirty="0">
                <a:latin typeface="Calibri" pitchFamily="34" charset="0"/>
                <a:cs typeface="Calibri" pitchFamily="34" charset="0"/>
              </a:rPr>
              <a:t> Ovde postoji samo jedan entitet koji je povezan sam sa sobom. Na primer, "Osoba" može biti u relaciji "rođeni su u istom gradu" gde je samo jedan entitet "Osoba" uključen.</a:t>
            </a:r>
            <a:br>
              <a:rPr lang="vi-VN" sz="2000" dirty="0">
                <a:latin typeface="Calibri" pitchFamily="34" charset="0"/>
                <a:cs typeface="Calibri" pitchFamily="34" charset="0"/>
              </a:rPr>
            </a:br>
            <a:br>
              <a:rPr lang="vi-VN" sz="2000" dirty="0">
                <a:latin typeface="Calibri" pitchFamily="34" charset="0"/>
                <a:cs typeface="Calibri" pitchFamily="34" charset="0"/>
              </a:rPr>
            </a:br>
            <a:r>
              <a:rPr lang="vi-VN" sz="2000" b="1" dirty="0">
                <a:latin typeface="Calibri" pitchFamily="34" charset="0"/>
                <a:cs typeface="Calibri" pitchFamily="34" charset="0"/>
              </a:rPr>
              <a:t>Binarna relacija (stepen2):</a:t>
            </a:r>
            <a:r>
              <a:rPr lang="vi-VN" sz="2000" dirty="0">
                <a:latin typeface="Calibri" pitchFamily="34" charset="0"/>
                <a:cs typeface="Calibri" pitchFamily="34" charset="0"/>
              </a:rPr>
              <a:t> Ovde postoje dva entiteta koji su međusobno povezani. To je najčešći tip relacije u kojem učestvuju dva entiteta. Na primer, "Student" može biti u relaciji "pohađa" sa entitetom "Predmet".</a:t>
            </a:r>
            <a:br>
              <a:rPr lang="vi-VN" sz="2000" dirty="0">
                <a:latin typeface="Calibri" pitchFamily="34" charset="0"/>
                <a:cs typeface="Calibri" pitchFamily="34" charset="0"/>
              </a:rPr>
            </a:br>
            <a:br>
              <a:rPr lang="vi-VN" sz="2000" dirty="0">
                <a:latin typeface="Calibri" pitchFamily="34" charset="0"/>
                <a:cs typeface="Calibri" pitchFamily="34" charset="0"/>
              </a:rPr>
            </a:br>
            <a:r>
              <a:rPr lang="vi-VN" sz="2000" b="1" dirty="0">
                <a:latin typeface="Calibri" pitchFamily="34" charset="0"/>
                <a:cs typeface="Calibri" pitchFamily="34" charset="0"/>
              </a:rPr>
              <a:t>Ternarna relacija (stepen3):</a:t>
            </a:r>
            <a:r>
              <a:rPr lang="vi-VN" sz="2000" dirty="0">
                <a:latin typeface="Calibri" pitchFamily="34" charset="0"/>
                <a:cs typeface="Calibri" pitchFamily="34" charset="0"/>
              </a:rPr>
              <a:t> Ovde postoje tri entiteta koji su međusobno povezani. Ternarne relacije su retke, ali se mogu pojaviti u određenim situacijama. Na primer, u bolnici, "Pacijent", "Lekar" i "Soba" mogu biti u relaciji "je smešten u" kako bi se označilo da je određeni pacijent smešten u određenu sobu pod nadzorom određenog lekara.</a:t>
            </a:r>
            <a:br>
              <a:rPr lang="vi-VN" sz="2000" dirty="0">
                <a:latin typeface="Calibri" pitchFamily="34" charset="0"/>
                <a:cs typeface="Calibri" pitchFamily="34" charset="0"/>
              </a:rPr>
            </a:br>
            <a:br>
              <a:rPr lang="vi-VN" sz="2000" dirty="0">
                <a:latin typeface="Calibri" pitchFamily="34" charset="0"/>
                <a:cs typeface="Calibri" pitchFamily="34" charset="0"/>
              </a:rPr>
            </a:br>
            <a:r>
              <a:rPr lang="vi-VN" sz="2000" dirty="0">
                <a:latin typeface="Calibri" pitchFamily="34" charset="0"/>
                <a:cs typeface="Calibri" pitchFamily="34" charset="0"/>
              </a:rPr>
              <a:t>Opšti oblik stepena relacije može biti viši od 3, ali obično se koriste unarna, binarna i ternarna relacija jer pokrivaju većinu situacija u bazi podataka.</a:t>
            </a:r>
            <a:endParaRPr lang="en-US" sz="2000" dirty="0">
              <a:latin typeface="Calibri" pitchFamily="34" charset="0"/>
              <a:cs typeface="Calibri" pitchFamily="34" charset="0"/>
            </a:endParaRPr>
          </a:p>
        </p:txBody>
      </p:sp>
    </p:spTree>
  </p:cSld>
  <p:clrMapOvr>
    <a:masterClrMapping/>
  </p:clrMapOvr>
  <p:transition>
    <p:wheel spokes="8"/>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Uloga</a:t>
            </a:r>
          </a:p>
        </p:txBody>
      </p:sp>
      <p:sp>
        <p:nvSpPr>
          <p:cNvPr id="31747" name="Content Placeholder 2"/>
          <p:cNvSpPr>
            <a:spLocks noGrp="1"/>
          </p:cNvSpPr>
          <p:nvPr>
            <p:ph idx="1"/>
          </p:nvPr>
        </p:nvSpPr>
        <p:spPr>
          <a:xfrm>
            <a:off x="225425" y="1116013"/>
            <a:ext cx="8669338" cy="4749800"/>
          </a:xfrm>
        </p:spPr>
        <p:txBody>
          <a:bodyPr/>
          <a:lstStyle/>
          <a:p>
            <a:pPr marL="0" indent="0" eaLnBrk="1" fontAlgn="auto" hangingPunct="1">
              <a:spcAft>
                <a:spcPts val="0"/>
              </a:spcAft>
              <a:buFont typeface="Arial" panose="020B0604020202020204" pitchFamily="34" charset="0"/>
              <a:buNone/>
              <a:defRPr/>
            </a:pPr>
            <a:r>
              <a:rPr lang="en-US"/>
              <a:t>Svaki tip entiteta koji učestvuje u relaciji ima posebnu ulogu u toj relaciji. </a:t>
            </a:r>
            <a:r>
              <a:rPr lang="en-US">
                <a:solidFill>
                  <a:srgbClr val="C00000"/>
                </a:solidFill>
              </a:rPr>
              <a:t>Ime uloge (engl.role)</a:t>
            </a:r>
            <a:r>
              <a:rPr lang="en-US"/>
              <a:t> označava ulogu koju entitet iz datog tipa entiteta igra u relaciji i pomaže da se objasni šta znači relacija. </a:t>
            </a:r>
          </a:p>
          <a:p>
            <a:pPr marL="0" indent="0" eaLnBrk="1" fontAlgn="auto" hangingPunct="1">
              <a:spcAft>
                <a:spcPts val="0"/>
              </a:spcAft>
              <a:buFont typeface="Arial" panose="020B0604020202020204" pitchFamily="34" charset="0"/>
              <a:buNone/>
              <a:defRPr/>
            </a:pPr>
            <a:r>
              <a:rPr lang="en-US">
                <a:solidFill>
                  <a:srgbClr val="C00000"/>
                </a:solidFill>
              </a:rPr>
              <a:t>Na primer, u relaciji RADI_ZA, ZAPOSLENI igra ulogu zaposlenog ili radnika a ODELJENJE igra ulogu odeljenja ili poslodavca</a:t>
            </a:r>
            <a:r>
              <a:rPr lang="en-US"/>
              <a:t>.</a:t>
            </a:r>
          </a:p>
          <a:p>
            <a:pPr marL="0" indent="0" eaLnBrk="1" fontAlgn="auto" hangingPunct="1">
              <a:spcAft>
                <a:spcPts val="0"/>
              </a:spcAft>
              <a:buFont typeface="Arial" panose="020B0604020202020204" pitchFamily="34" charset="0"/>
              <a:buNone/>
              <a:defRPr/>
            </a:pPr>
            <a:r>
              <a:rPr lang="en-US"/>
              <a:t>U nekim slučajevima </a:t>
            </a:r>
            <a:r>
              <a:rPr lang="en-US">
                <a:solidFill>
                  <a:srgbClr val="C00000"/>
                </a:solidFill>
              </a:rPr>
              <a:t>isti tip entiteta učestvuje više puta u relaciji sa različitim ulogama.</a:t>
            </a:r>
            <a:r>
              <a:rPr lang="en-US"/>
              <a:t> U takvim slučajevima ime uloge postaje bitno za razlikovanje značenja uloge koju svaki entitet ima. To se najčešće dešava u slučaju </a:t>
            </a:r>
            <a:r>
              <a:rPr lang="en-US">
                <a:solidFill>
                  <a:srgbClr val="C00000"/>
                </a:solidFill>
              </a:rPr>
              <a:t>rekurzivnih relacija</a:t>
            </a:r>
            <a:r>
              <a:rPr lang="en-US"/>
              <a:t>.</a:t>
            </a:r>
          </a:p>
          <a:p>
            <a:pPr marL="0" indent="0" eaLnBrk="1" fontAlgn="auto" hangingPunct="1">
              <a:spcAft>
                <a:spcPts val="0"/>
              </a:spcAft>
              <a:buFont typeface="Arial" panose="020B0604020202020204" pitchFamily="34" charset="0"/>
              <a:buNone/>
              <a:defRPr/>
            </a:pPr>
            <a:endParaRPr lang="en-US" sz="2000"/>
          </a:p>
        </p:txBody>
      </p:sp>
      <p:sp>
        <p:nvSpPr>
          <p:cNvPr id="46084"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02A1DB48-F25A-4E95-92F9-F956D7D13322}" type="slidenum">
              <a:rPr lang="en-US"/>
              <a:pPr/>
              <a:t>35</a:t>
            </a:fld>
            <a:endParaRPr lang="en-US"/>
          </a:p>
        </p:txBody>
      </p:sp>
    </p:spTree>
  </p:cSld>
  <p:clrMapOvr>
    <a:masterClrMapping/>
  </p:clrMapOvr>
  <p:transition>
    <p:wheel spokes="8"/>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Slide Number Placeholder 1"/>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82562BDA-E9E9-43E1-B631-EC57E8A3A5B9}" type="slidenum">
              <a:rPr lang="en-US"/>
              <a:pPr/>
              <a:t>36</a:t>
            </a:fld>
            <a:endParaRPr lang="en-US"/>
          </a:p>
        </p:txBody>
      </p:sp>
      <p:sp>
        <p:nvSpPr>
          <p:cNvPr id="32771" name="Rectangle 2"/>
          <p:cNvSpPr>
            <a:spLocks noChangeArrowheads="1"/>
          </p:cNvSpPr>
          <p:nvPr/>
        </p:nvSpPr>
        <p:spPr bwMode="auto">
          <a:xfrm>
            <a:off x="225425" y="1312863"/>
            <a:ext cx="8645525" cy="1754187"/>
          </a:xfrm>
          <a:prstGeom prst="rect">
            <a:avLst/>
          </a:prstGeom>
          <a:solidFill>
            <a:schemeClr val="accent4">
              <a:lumMod val="40000"/>
              <a:lumOff val="60000"/>
            </a:schemeClr>
          </a:solidFill>
          <a:ln w="9525">
            <a:noFill/>
            <a:miter lim="800000"/>
            <a:headEnd/>
            <a:tailEnd/>
          </a:ln>
        </p:spPr>
        <p:txBody>
          <a:bodyPr>
            <a:spAutoFit/>
          </a:bodyPr>
          <a:lstStyle/>
          <a:p>
            <a:pPr>
              <a:defRPr/>
            </a:pPr>
            <a:r>
              <a:rPr lang="en-US" i="1" dirty="0"/>
              <a:t>Na primer: </a:t>
            </a:r>
            <a:r>
              <a:rPr lang="en-US" i="1" dirty="0" err="1"/>
              <a:t>na</a:t>
            </a:r>
            <a:r>
              <a:rPr lang="en-US" i="1" dirty="0"/>
              <a:t> </a:t>
            </a:r>
            <a:r>
              <a:rPr lang="en-US" i="1" dirty="0" err="1"/>
              <a:t>slici</a:t>
            </a:r>
            <a:r>
              <a:rPr lang="en-US" i="1" dirty="0"/>
              <a:t> </a:t>
            </a:r>
            <a:r>
              <a:rPr lang="en-US" i="1" dirty="0" err="1"/>
              <a:t>prikazana</a:t>
            </a:r>
            <a:r>
              <a:rPr lang="en-US" i="1" dirty="0"/>
              <a:t> je </a:t>
            </a:r>
            <a:r>
              <a:rPr lang="en-US" i="1" dirty="0" err="1"/>
              <a:t>situacija</a:t>
            </a:r>
            <a:r>
              <a:rPr lang="en-US" i="1" dirty="0"/>
              <a:t> u </a:t>
            </a:r>
            <a:r>
              <a:rPr lang="en-US" i="1" dirty="0" err="1"/>
              <a:t>kojoj</a:t>
            </a:r>
            <a:r>
              <a:rPr lang="en-US" i="1" dirty="0"/>
              <a:t> </a:t>
            </a:r>
            <a:r>
              <a:rPr lang="en-US" i="1" dirty="0" err="1"/>
              <a:t>su</a:t>
            </a:r>
            <a:r>
              <a:rPr lang="en-US" i="1" dirty="0"/>
              <a:t> </a:t>
            </a:r>
            <a:r>
              <a:rPr lang="en-US" i="1" dirty="0" err="1"/>
              <a:t>entiteti</a:t>
            </a:r>
            <a:r>
              <a:rPr lang="en-US" i="1" dirty="0"/>
              <a:t> </a:t>
            </a:r>
            <a:r>
              <a:rPr lang="en-US" i="1" dirty="0" err="1"/>
              <a:t>Zaposleni</a:t>
            </a:r>
            <a:r>
              <a:rPr lang="en-US" i="1" dirty="0"/>
              <a:t> </a:t>
            </a:r>
            <a:r>
              <a:rPr lang="en-US" i="1" dirty="0" err="1"/>
              <a:t>i</a:t>
            </a:r>
            <a:r>
              <a:rPr lang="en-US" i="1" dirty="0"/>
              <a:t> </a:t>
            </a:r>
            <a:r>
              <a:rPr lang="en-US" i="1" dirty="0" err="1"/>
              <a:t>Odeljenje</a:t>
            </a:r>
            <a:r>
              <a:rPr lang="en-US" i="1" dirty="0"/>
              <a:t> </a:t>
            </a:r>
            <a:r>
              <a:rPr lang="en-US" i="1" dirty="0" err="1"/>
              <a:t>povezani</a:t>
            </a:r>
            <a:r>
              <a:rPr lang="en-US" i="1" dirty="0"/>
              <a:t> </a:t>
            </a:r>
            <a:r>
              <a:rPr lang="en-US" i="1" dirty="0" err="1"/>
              <a:t>sa</a:t>
            </a:r>
            <a:r>
              <a:rPr lang="en-US" i="1" dirty="0"/>
              <a:t> </a:t>
            </a:r>
            <a:r>
              <a:rPr lang="en-US" i="1" dirty="0" err="1"/>
              <a:t>dve</a:t>
            </a:r>
            <a:r>
              <a:rPr lang="en-US" i="1" dirty="0"/>
              <a:t> </a:t>
            </a:r>
            <a:r>
              <a:rPr lang="en-US" i="1" dirty="0" err="1"/>
              <a:t>relacije</a:t>
            </a:r>
            <a:r>
              <a:rPr lang="en-US" i="1" dirty="0"/>
              <a:t> </a:t>
            </a:r>
            <a:r>
              <a:rPr lang="en-US" i="1" dirty="0" err="1"/>
              <a:t>nazvane</a:t>
            </a:r>
            <a:r>
              <a:rPr lang="en-US" i="1" dirty="0"/>
              <a:t> </a:t>
            </a:r>
            <a:r>
              <a:rPr lang="en-US" i="1" dirty="0" err="1"/>
              <a:t>Upravlja</a:t>
            </a:r>
            <a:r>
              <a:rPr lang="en-US" i="1" dirty="0"/>
              <a:t> </a:t>
            </a:r>
            <a:r>
              <a:rPr lang="en-US" i="1" dirty="0" err="1"/>
              <a:t>i</a:t>
            </a:r>
            <a:r>
              <a:rPr lang="en-US" i="1" dirty="0"/>
              <a:t> </a:t>
            </a:r>
            <a:r>
              <a:rPr lang="en-US" i="1" dirty="0" err="1"/>
              <a:t>Radi_u</a:t>
            </a:r>
            <a:r>
              <a:rPr lang="en-US" i="1" dirty="0"/>
              <a:t>. </a:t>
            </a:r>
          </a:p>
          <a:p>
            <a:pPr>
              <a:defRPr/>
            </a:pPr>
            <a:r>
              <a:rPr lang="en-US" i="1" dirty="0" err="1"/>
              <a:t>Namena</a:t>
            </a:r>
            <a:r>
              <a:rPr lang="en-US" i="1" dirty="0"/>
              <a:t> </a:t>
            </a:r>
            <a:r>
              <a:rPr lang="en-US" i="1" dirty="0" err="1"/>
              <a:t>uloga</a:t>
            </a:r>
            <a:r>
              <a:rPr lang="en-US" i="1" dirty="0"/>
              <a:t> je </a:t>
            </a:r>
            <a:r>
              <a:rPr lang="en-US" i="1" dirty="0" err="1"/>
              <a:t>da</a:t>
            </a:r>
            <a:r>
              <a:rPr lang="en-US" i="1" dirty="0"/>
              <a:t> </a:t>
            </a:r>
            <a:r>
              <a:rPr lang="en-US" i="1" dirty="0" err="1"/>
              <a:t>pojasni</a:t>
            </a:r>
            <a:r>
              <a:rPr lang="en-US" i="1" dirty="0"/>
              <a:t> </a:t>
            </a:r>
            <a:r>
              <a:rPr lang="en-US" i="1" dirty="0" err="1"/>
              <a:t>svaku</a:t>
            </a:r>
            <a:r>
              <a:rPr lang="en-US" i="1" dirty="0"/>
              <a:t> </a:t>
            </a:r>
            <a:r>
              <a:rPr lang="en-US" i="1" dirty="0" err="1"/>
              <a:t>relaciju</a:t>
            </a:r>
            <a:r>
              <a:rPr lang="en-US" i="1" dirty="0"/>
              <a:t>. </a:t>
            </a:r>
          </a:p>
          <a:p>
            <a:pPr>
              <a:defRPr/>
            </a:pPr>
            <a:endParaRPr lang="en-US" i="1" dirty="0"/>
          </a:p>
          <a:p>
            <a:pPr>
              <a:defRPr/>
            </a:pPr>
            <a:r>
              <a:rPr lang="en-US" i="1" dirty="0"/>
              <a:t>Na primer, u </a:t>
            </a:r>
            <a:r>
              <a:rPr lang="en-US" i="1" dirty="0" err="1"/>
              <a:t>slučaju</a:t>
            </a:r>
            <a:r>
              <a:rPr lang="en-US" i="1" dirty="0"/>
              <a:t> </a:t>
            </a:r>
            <a:r>
              <a:rPr lang="en-US" i="1" dirty="0" err="1"/>
              <a:t>relacije</a:t>
            </a:r>
            <a:r>
              <a:rPr lang="en-US" i="1" dirty="0"/>
              <a:t> </a:t>
            </a:r>
            <a:r>
              <a:rPr lang="en-US" i="1" dirty="0" err="1"/>
              <a:t>Upravlja</a:t>
            </a:r>
            <a:r>
              <a:rPr lang="en-US" i="1" dirty="0"/>
              <a:t>, </a:t>
            </a:r>
            <a:r>
              <a:rPr lang="en-US" i="1" dirty="0" err="1"/>
              <a:t>jedan</a:t>
            </a:r>
            <a:r>
              <a:rPr lang="en-US" i="1" dirty="0"/>
              <a:t> </a:t>
            </a:r>
            <a:r>
              <a:rPr lang="en-US" i="1" dirty="0" err="1"/>
              <a:t>od</a:t>
            </a:r>
            <a:r>
              <a:rPr lang="en-US" i="1" dirty="0"/>
              <a:t> </a:t>
            </a:r>
            <a:r>
              <a:rPr lang="en-US" i="1" dirty="0" err="1"/>
              <a:t>zaposlenih</a:t>
            </a:r>
            <a:r>
              <a:rPr lang="en-US" i="1" dirty="0"/>
              <a:t> </a:t>
            </a:r>
            <a:r>
              <a:rPr lang="en-US" i="1" dirty="0" err="1"/>
              <a:t>kojem</a:t>
            </a:r>
            <a:r>
              <a:rPr lang="en-US" i="1" dirty="0"/>
              <a:t> je data </a:t>
            </a:r>
            <a:r>
              <a:rPr lang="en-US" i="1" dirty="0" err="1"/>
              <a:t>uloga</a:t>
            </a:r>
            <a:r>
              <a:rPr lang="en-US" i="1" dirty="0"/>
              <a:t> </a:t>
            </a:r>
            <a:r>
              <a:rPr lang="en-US" i="1" dirty="0" err="1"/>
              <a:t>Menadžer</a:t>
            </a:r>
            <a:r>
              <a:rPr lang="en-US" i="1" dirty="0"/>
              <a:t> </a:t>
            </a:r>
            <a:r>
              <a:rPr lang="en-US" i="1" dirty="0" err="1"/>
              <a:t>upravlja</a:t>
            </a:r>
            <a:r>
              <a:rPr lang="en-US" i="1" dirty="0"/>
              <a:t> </a:t>
            </a:r>
            <a:r>
              <a:rPr lang="en-US" i="1" dirty="0" err="1"/>
              <a:t>odeljenjem</a:t>
            </a:r>
            <a:r>
              <a:rPr lang="en-US" i="1" dirty="0"/>
              <a:t> </a:t>
            </a:r>
            <a:r>
              <a:rPr lang="en-US" i="1" dirty="0" err="1"/>
              <a:t>kojem</a:t>
            </a:r>
            <a:r>
              <a:rPr lang="en-US" i="1" dirty="0"/>
              <a:t> je data </a:t>
            </a:r>
            <a:r>
              <a:rPr lang="en-US" i="1" dirty="0" err="1"/>
              <a:t>uloga</a:t>
            </a:r>
            <a:r>
              <a:rPr lang="en-US" i="1" dirty="0"/>
              <a:t> </a:t>
            </a:r>
            <a:r>
              <a:rPr lang="en-US" i="1" dirty="0" err="1"/>
              <a:t>Kancelarija</a:t>
            </a:r>
            <a:r>
              <a:rPr lang="en-US" i="1" dirty="0"/>
              <a:t> </a:t>
            </a:r>
            <a:r>
              <a:rPr lang="en-US" i="1" dirty="0" err="1"/>
              <a:t>odeljenja</a:t>
            </a:r>
            <a:r>
              <a:rPr lang="en-US" i="1" dirty="0"/>
              <a:t>.</a:t>
            </a:r>
            <a:endParaRPr lang="en-US" dirty="0"/>
          </a:p>
        </p:txBody>
      </p:sp>
      <p:pic>
        <p:nvPicPr>
          <p:cNvPr id="47110" name="Picture 2" descr="http://mdita.metropolitan.ac.rs/qdita-temp/IT350/L03/IT350-IT2008-IM-DMODE-ERD-ER-modeli-relacije-Slika5.JPG"/>
          <p:cNvPicPr>
            <a:picLocks noChangeAspect="1" noChangeArrowheads="1"/>
          </p:cNvPicPr>
          <p:nvPr/>
        </p:nvPicPr>
        <p:blipFill>
          <a:blip r:embed="rId2"/>
          <a:srcRect/>
          <a:stretch>
            <a:fillRect/>
          </a:stretch>
        </p:blipFill>
        <p:spPr bwMode="auto">
          <a:xfrm>
            <a:off x="457200" y="3490913"/>
            <a:ext cx="8534400" cy="2138362"/>
          </a:xfrm>
          <a:prstGeom prst="rect">
            <a:avLst/>
          </a:prstGeom>
          <a:noFill/>
          <a:ln w="9525">
            <a:noFill/>
            <a:miter lim="800000"/>
            <a:headEnd/>
            <a:tailEnd/>
          </a:ln>
        </p:spPr>
      </p:pic>
    </p:spTree>
  </p:cSld>
  <p:clrMapOvr>
    <a:masterClrMapping/>
  </p:clrMapOvr>
  <p:transition>
    <p:wheel spokes="8"/>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r-Latn-CS"/>
              <a:t>Rekurzivna (unarna) relacija</a:t>
            </a:r>
            <a:endParaRPr lang="en-US"/>
          </a:p>
        </p:txBody>
      </p:sp>
      <p:sp>
        <p:nvSpPr>
          <p:cNvPr id="33796" name="Rectangle 3"/>
          <p:cNvSpPr>
            <a:spLocks noGrp="1" noChangeArrowheads="1"/>
          </p:cNvSpPr>
          <p:nvPr>
            <p:ph idx="1"/>
          </p:nvPr>
        </p:nvSpPr>
        <p:spPr>
          <a:xfrm>
            <a:off x="676275" y="1319213"/>
            <a:ext cx="3886200" cy="2589212"/>
          </a:xfrm>
        </p:spPr>
        <p:txBody>
          <a:bodyPr/>
          <a:lstStyle/>
          <a:p>
            <a:pPr marL="0" indent="0" eaLnBrk="1" fontAlgn="auto" hangingPunct="1">
              <a:lnSpc>
                <a:spcPct val="80000"/>
              </a:lnSpc>
              <a:spcAft>
                <a:spcPts val="0"/>
              </a:spcAft>
              <a:buFont typeface="Arial" panose="020B0604020202020204" pitchFamily="34" charset="0"/>
              <a:buNone/>
              <a:defRPr/>
            </a:pPr>
            <a:r>
              <a:rPr lang="sr-Latn-CS" sz="2000"/>
              <a:t>Relacija u kojoj jedan isti tip entiteta učestvuje više puta sa različitim ulogama;</a:t>
            </a:r>
          </a:p>
          <a:p>
            <a:pPr marL="0" indent="0" eaLnBrk="1" fontAlgn="auto" hangingPunct="1">
              <a:lnSpc>
                <a:spcPct val="80000"/>
              </a:lnSpc>
              <a:spcAft>
                <a:spcPts val="0"/>
              </a:spcAft>
              <a:buFontTx/>
              <a:buNone/>
              <a:defRPr/>
            </a:pPr>
            <a:r>
              <a:rPr lang="sr-Latn-CS" sz="2000"/>
              <a:t> </a:t>
            </a:r>
          </a:p>
          <a:p>
            <a:pPr marL="0" indent="0" eaLnBrk="1" fontAlgn="auto" hangingPunct="1">
              <a:lnSpc>
                <a:spcPct val="80000"/>
              </a:lnSpc>
              <a:spcAft>
                <a:spcPts val="0"/>
              </a:spcAft>
              <a:buFont typeface="Arial" panose="020B0604020202020204" pitchFamily="34" charset="0"/>
              <a:buNone/>
              <a:defRPr/>
            </a:pPr>
            <a:r>
              <a:rPr lang="sr-Latn-CS" sz="2000"/>
              <a:t>Tip entiteta </a:t>
            </a:r>
            <a:r>
              <a:rPr lang="sr-Latn-CS" sz="2000" i="1"/>
              <a:t>Zaposlen</a:t>
            </a:r>
            <a:r>
              <a:rPr lang="sr-Latn-CS" sz="2000"/>
              <a:t> dva puta učestvuje u vezi:</a:t>
            </a:r>
          </a:p>
          <a:p>
            <a:pPr lvl="1" eaLnBrk="1" fontAlgn="auto" hangingPunct="1">
              <a:lnSpc>
                <a:spcPct val="80000"/>
              </a:lnSpc>
              <a:spcAft>
                <a:spcPts val="0"/>
              </a:spcAft>
              <a:buFont typeface="Arial" panose="020B0604020202020204" pitchFamily="34" charset="0"/>
              <a:buChar char="•"/>
              <a:defRPr/>
            </a:pPr>
            <a:r>
              <a:rPr lang="sr-Latn-CS"/>
              <a:t>prvi put kao rukovodilac, </a:t>
            </a:r>
          </a:p>
          <a:p>
            <a:pPr lvl="1" eaLnBrk="1" fontAlgn="auto" hangingPunct="1">
              <a:lnSpc>
                <a:spcPct val="80000"/>
              </a:lnSpc>
              <a:spcAft>
                <a:spcPts val="0"/>
              </a:spcAft>
              <a:buFont typeface="Arial" panose="020B0604020202020204" pitchFamily="34" charset="0"/>
              <a:buChar char="•"/>
              <a:defRPr/>
            </a:pPr>
            <a:r>
              <a:rPr lang="sr-Latn-CS"/>
              <a:t>drugi put kao zaposleni kojim se rukovodi.</a:t>
            </a:r>
            <a:endParaRPr lang="en-US"/>
          </a:p>
        </p:txBody>
      </p:sp>
      <p:sp>
        <p:nvSpPr>
          <p:cNvPr id="48132"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BEACAF98-F33A-4572-AD74-D8DC4B4C35A2}" type="slidenum">
              <a:rPr lang="en-US"/>
              <a:pPr/>
              <a:t>37</a:t>
            </a:fld>
            <a:endParaRPr lang="en-US"/>
          </a:p>
        </p:txBody>
      </p:sp>
      <p:pic>
        <p:nvPicPr>
          <p:cNvPr id="48133" name="Picture 14"/>
          <p:cNvPicPr>
            <a:picLocks noChangeAspect="1" noChangeArrowheads="1"/>
          </p:cNvPicPr>
          <p:nvPr/>
        </p:nvPicPr>
        <p:blipFill>
          <a:blip r:embed="rId3"/>
          <a:srcRect/>
          <a:stretch>
            <a:fillRect/>
          </a:stretch>
        </p:blipFill>
        <p:spPr bwMode="auto">
          <a:xfrm>
            <a:off x="5138738" y="1260475"/>
            <a:ext cx="3260725" cy="2516188"/>
          </a:xfrm>
          <a:prstGeom prst="rect">
            <a:avLst/>
          </a:prstGeom>
          <a:noFill/>
          <a:ln w="9525">
            <a:noFill/>
            <a:miter lim="800000"/>
            <a:headEnd/>
            <a:tailEnd/>
          </a:ln>
        </p:spPr>
      </p:pic>
      <p:sp>
        <p:nvSpPr>
          <p:cNvPr id="8" name="Rectangle 7"/>
          <p:cNvSpPr/>
          <p:nvPr/>
        </p:nvSpPr>
        <p:spPr>
          <a:xfrm>
            <a:off x="261938" y="4179888"/>
            <a:ext cx="8407400" cy="1754187"/>
          </a:xfrm>
          <a:prstGeom prst="rect">
            <a:avLst/>
          </a:prstGeom>
          <a:solidFill>
            <a:schemeClr val="accent6">
              <a:lumMod val="20000"/>
              <a:lumOff val="80000"/>
            </a:schemeClr>
          </a:solidFill>
        </p:spPr>
        <p:txBody>
          <a:bodyPr>
            <a:spAutoFit/>
          </a:bodyPr>
          <a:lstStyle/>
          <a:p>
            <a:pPr>
              <a:defRPr/>
            </a:pPr>
            <a:r>
              <a:rPr lang="en-US" dirty="0"/>
              <a:t>U </a:t>
            </a:r>
            <a:r>
              <a:rPr lang="en-US" dirty="0" err="1"/>
              <a:t>ovom</a:t>
            </a:r>
            <a:r>
              <a:rPr lang="en-US" dirty="0"/>
              <a:t> </a:t>
            </a:r>
            <a:r>
              <a:rPr lang="en-US" dirty="0" err="1"/>
              <a:t>slučaju</a:t>
            </a:r>
            <a:r>
              <a:rPr lang="en-US" dirty="0"/>
              <a:t> </a:t>
            </a:r>
            <a:r>
              <a:rPr lang="en-US" dirty="0" err="1"/>
              <a:t>treba</a:t>
            </a:r>
            <a:r>
              <a:rPr lang="en-US" dirty="0"/>
              <a:t> </a:t>
            </a:r>
            <a:r>
              <a:rPr lang="en-US" dirty="0" err="1"/>
              <a:t>čitati</a:t>
            </a:r>
            <a:r>
              <a:rPr lang="en-US" dirty="0"/>
              <a:t> </a:t>
            </a:r>
            <a:r>
              <a:rPr lang="en-US" dirty="0" err="1"/>
              <a:t>dijagram</a:t>
            </a:r>
            <a:r>
              <a:rPr lang="en-US" dirty="0"/>
              <a:t>:</a:t>
            </a:r>
          </a:p>
          <a:p>
            <a:pPr>
              <a:buFont typeface="Wingdings" pitchFamily="2" charset="2"/>
              <a:buChar char="Ø"/>
              <a:defRPr/>
            </a:pPr>
            <a:r>
              <a:rPr lang="en-US" dirty="0">
                <a:solidFill>
                  <a:srgbClr val="C00000"/>
                </a:solidFill>
              </a:rPr>
              <a:t>u </a:t>
            </a:r>
            <a:r>
              <a:rPr lang="en-US" dirty="0" err="1">
                <a:solidFill>
                  <a:srgbClr val="C00000"/>
                </a:solidFill>
              </a:rPr>
              <a:t>smeru</a:t>
            </a:r>
            <a:r>
              <a:rPr lang="en-US" dirty="0">
                <a:solidFill>
                  <a:srgbClr val="C00000"/>
                </a:solidFill>
              </a:rPr>
              <a:t> </a:t>
            </a:r>
            <a:r>
              <a:rPr lang="en-US" dirty="0" err="1">
                <a:solidFill>
                  <a:srgbClr val="C00000"/>
                </a:solidFill>
              </a:rPr>
              <a:t>kazaljke</a:t>
            </a:r>
            <a:r>
              <a:rPr lang="en-US" dirty="0">
                <a:solidFill>
                  <a:srgbClr val="C00000"/>
                </a:solidFill>
              </a:rPr>
              <a:t> </a:t>
            </a:r>
            <a:r>
              <a:rPr lang="en-US" dirty="0" err="1">
                <a:solidFill>
                  <a:srgbClr val="C00000"/>
                </a:solidFill>
              </a:rPr>
              <a:t>na</a:t>
            </a:r>
            <a:r>
              <a:rPr lang="en-US" dirty="0">
                <a:solidFill>
                  <a:srgbClr val="C00000"/>
                </a:solidFill>
              </a:rPr>
              <a:t> </a:t>
            </a:r>
            <a:r>
              <a:rPr lang="en-US" dirty="0" err="1">
                <a:solidFill>
                  <a:srgbClr val="C00000"/>
                </a:solidFill>
              </a:rPr>
              <a:t>satu</a:t>
            </a:r>
            <a:r>
              <a:rPr lang="en-US" dirty="0"/>
              <a:t>: </a:t>
            </a:r>
            <a:r>
              <a:rPr lang="en-US" dirty="0" err="1"/>
              <a:t>jedan</a:t>
            </a:r>
            <a:r>
              <a:rPr lang="en-US" dirty="0"/>
              <a:t> </a:t>
            </a:r>
            <a:r>
              <a:rPr lang="en-US" dirty="0" err="1"/>
              <a:t>zaposleni</a:t>
            </a:r>
            <a:r>
              <a:rPr lang="en-US" dirty="0"/>
              <a:t> </a:t>
            </a:r>
            <a:r>
              <a:rPr lang="en-US" dirty="0" err="1"/>
              <a:t>možda</a:t>
            </a:r>
            <a:r>
              <a:rPr lang="en-US" dirty="0"/>
              <a:t> ne </a:t>
            </a:r>
            <a:r>
              <a:rPr lang="en-US" dirty="0" err="1"/>
              <a:t>upravlja</a:t>
            </a:r>
            <a:r>
              <a:rPr lang="en-US" dirty="0"/>
              <a:t> </a:t>
            </a:r>
            <a:r>
              <a:rPr lang="en-US" dirty="0" err="1"/>
              <a:t>nijednim</a:t>
            </a:r>
            <a:r>
              <a:rPr lang="en-US" dirty="0"/>
              <a:t> </a:t>
            </a:r>
            <a:r>
              <a:rPr lang="en-US" dirty="0" err="1"/>
              <a:t>zaposlenim</a:t>
            </a:r>
            <a:r>
              <a:rPr lang="en-US" dirty="0"/>
              <a:t> </a:t>
            </a:r>
            <a:r>
              <a:rPr lang="en-US" dirty="0" err="1"/>
              <a:t>ali</a:t>
            </a:r>
            <a:r>
              <a:rPr lang="en-US" dirty="0"/>
              <a:t> </a:t>
            </a:r>
            <a:r>
              <a:rPr lang="en-US" dirty="0" err="1"/>
              <a:t>može</a:t>
            </a:r>
            <a:r>
              <a:rPr lang="en-US" dirty="0"/>
              <a:t> </a:t>
            </a:r>
            <a:r>
              <a:rPr lang="en-US" dirty="0" err="1"/>
              <a:t>da</a:t>
            </a:r>
            <a:r>
              <a:rPr lang="en-US" dirty="0"/>
              <a:t> </a:t>
            </a:r>
            <a:r>
              <a:rPr lang="en-US" dirty="0" err="1"/>
              <a:t>upravlja</a:t>
            </a:r>
            <a:r>
              <a:rPr lang="en-US" dirty="0"/>
              <a:t> </a:t>
            </a:r>
            <a:r>
              <a:rPr lang="en-US" dirty="0" err="1"/>
              <a:t>i</a:t>
            </a:r>
            <a:r>
              <a:rPr lang="en-US" dirty="0"/>
              <a:t> </a:t>
            </a:r>
            <a:r>
              <a:rPr lang="en-US" dirty="0" err="1"/>
              <a:t>većim</a:t>
            </a:r>
            <a:r>
              <a:rPr lang="en-US" dirty="0"/>
              <a:t> </a:t>
            </a:r>
            <a:r>
              <a:rPr lang="en-US" dirty="0" err="1"/>
              <a:t>brojem</a:t>
            </a:r>
            <a:r>
              <a:rPr lang="en-US" dirty="0"/>
              <a:t> </a:t>
            </a:r>
            <a:r>
              <a:rPr lang="en-US" dirty="0" err="1"/>
              <a:t>zaposlenih</a:t>
            </a:r>
            <a:r>
              <a:rPr lang="en-US" dirty="0"/>
              <a:t>.</a:t>
            </a:r>
          </a:p>
          <a:p>
            <a:pPr>
              <a:buFont typeface="Wingdings" pitchFamily="2" charset="2"/>
              <a:buChar char="Ø"/>
              <a:defRPr/>
            </a:pPr>
            <a:r>
              <a:rPr lang="en-US" dirty="0">
                <a:solidFill>
                  <a:srgbClr val="C00000"/>
                </a:solidFill>
              </a:rPr>
              <a:t>u </a:t>
            </a:r>
            <a:r>
              <a:rPr lang="en-US" dirty="0" err="1">
                <a:solidFill>
                  <a:srgbClr val="C00000"/>
                </a:solidFill>
              </a:rPr>
              <a:t>smeru</a:t>
            </a:r>
            <a:r>
              <a:rPr lang="en-US" dirty="0">
                <a:solidFill>
                  <a:srgbClr val="C00000"/>
                </a:solidFill>
              </a:rPr>
              <a:t> </a:t>
            </a:r>
            <a:r>
              <a:rPr lang="en-US" dirty="0" err="1">
                <a:solidFill>
                  <a:srgbClr val="C00000"/>
                </a:solidFill>
              </a:rPr>
              <a:t>suprotnom</a:t>
            </a:r>
            <a:r>
              <a:rPr lang="en-US" dirty="0">
                <a:solidFill>
                  <a:srgbClr val="C00000"/>
                </a:solidFill>
              </a:rPr>
              <a:t> </a:t>
            </a:r>
            <a:r>
              <a:rPr lang="en-US" dirty="0" err="1">
                <a:solidFill>
                  <a:srgbClr val="C00000"/>
                </a:solidFill>
              </a:rPr>
              <a:t>smeru</a:t>
            </a:r>
            <a:r>
              <a:rPr lang="en-US" dirty="0">
                <a:solidFill>
                  <a:srgbClr val="C00000"/>
                </a:solidFill>
              </a:rPr>
              <a:t> </a:t>
            </a:r>
            <a:r>
              <a:rPr lang="en-US" dirty="0" err="1">
                <a:solidFill>
                  <a:srgbClr val="C00000"/>
                </a:solidFill>
              </a:rPr>
              <a:t>kazaljke</a:t>
            </a:r>
            <a:r>
              <a:rPr lang="en-US" dirty="0">
                <a:solidFill>
                  <a:srgbClr val="C00000"/>
                </a:solidFill>
              </a:rPr>
              <a:t> </a:t>
            </a:r>
            <a:r>
              <a:rPr lang="en-US" dirty="0" err="1">
                <a:solidFill>
                  <a:srgbClr val="C00000"/>
                </a:solidFill>
              </a:rPr>
              <a:t>na</a:t>
            </a:r>
            <a:r>
              <a:rPr lang="en-US" dirty="0">
                <a:solidFill>
                  <a:srgbClr val="C00000"/>
                </a:solidFill>
              </a:rPr>
              <a:t> </a:t>
            </a:r>
            <a:r>
              <a:rPr lang="en-US" dirty="0" err="1">
                <a:solidFill>
                  <a:srgbClr val="C00000"/>
                </a:solidFill>
              </a:rPr>
              <a:t>satu</a:t>
            </a:r>
            <a:r>
              <a:rPr lang="en-US" dirty="0"/>
              <a:t>: </a:t>
            </a:r>
            <a:r>
              <a:rPr lang="en-US" dirty="0" err="1"/>
              <a:t>svakim</a:t>
            </a:r>
            <a:r>
              <a:rPr lang="en-US" dirty="0"/>
              <a:t> </a:t>
            </a:r>
            <a:r>
              <a:rPr lang="en-US" dirty="0" err="1"/>
              <a:t>zaposlenim</a:t>
            </a:r>
            <a:r>
              <a:rPr lang="en-US" dirty="0"/>
              <a:t> ne </a:t>
            </a:r>
            <a:r>
              <a:rPr lang="en-US" dirty="0" err="1"/>
              <a:t>mora</a:t>
            </a:r>
            <a:r>
              <a:rPr lang="en-US" dirty="0"/>
              <a:t> </a:t>
            </a:r>
            <a:r>
              <a:rPr lang="en-US" dirty="0" err="1"/>
              <a:t>da</a:t>
            </a:r>
            <a:r>
              <a:rPr lang="en-US" dirty="0"/>
              <a:t> </a:t>
            </a:r>
            <a:r>
              <a:rPr lang="en-US" dirty="0" err="1"/>
              <a:t>upravlja</a:t>
            </a:r>
            <a:r>
              <a:rPr lang="en-US" dirty="0"/>
              <a:t> </a:t>
            </a:r>
            <a:r>
              <a:rPr lang="en-US" dirty="0" err="1"/>
              <a:t>drugi</a:t>
            </a:r>
            <a:r>
              <a:rPr lang="en-US" dirty="0"/>
              <a:t> </a:t>
            </a:r>
            <a:r>
              <a:rPr lang="en-US" dirty="0" err="1"/>
              <a:t>zaposleni</a:t>
            </a:r>
            <a:r>
              <a:rPr lang="en-US" dirty="0"/>
              <a:t> (</a:t>
            </a:r>
            <a:r>
              <a:rPr lang="en-US" dirty="0" err="1"/>
              <a:t>nema</a:t>
            </a:r>
            <a:r>
              <a:rPr lang="en-US" dirty="0"/>
              <a:t> </a:t>
            </a:r>
            <a:r>
              <a:rPr lang="en-US" dirty="0" err="1"/>
              <a:t>svako</a:t>
            </a:r>
            <a:r>
              <a:rPr lang="en-US" dirty="0"/>
              <a:t> u </a:t>
            </a:r>
            <a:r>
              <a:rPr lang="en-US" dirty="0" err="1"/>
              <a:t>kompaniji</a:t>
            </a:r>
            <a:r>
              <a:rPr lang="en-US" dirty="0"/>
              <a:t> </a:t>
            </a:r>
            <a:r>
              <a:rPr lang="en-US" dirty="0" err="1"/>
              <a:t>direktora</a:t>
            </a:r>
            <a:r>
              <a:rPr lang="en-US" dirty="0"/>
              <a:t>: </a:t>
            </a:r>
            <a:r>
              <a:rPr lang="en-US" dirty="0" err="1"/>
              <a:t>predsednik</a:t>
            </a:r>
            <a:r>
              <a:rPr lang="en-US" dirty="0"/>
              <a:t> </a:t>
            </a:r>
            <a:r>
              <a:rPr lang="en-US" dirty="0" err="1"/>
              <a:t>kompanije</a:t>
            </a:r>
            <a:r>
              <a:rPr lang="en-US" dirty="0"/>
              <a:t> </a:t>
            </a:r>
            <a:r>
              <a:rPr lang="en-US" dirty="0" err="1"/>
              <a:t>nema</a:t>
            </a:r>
            <a:r>
              <a:rPr lang="en-US" dirty="0"/>
              <a:t> </a:t>
            </a:r>
            <a:r>
              <a:rPr lang="en-US" dirty="0" err="1"/>
              <a:t>svog</a:t>
            </a:r>
            <a:r>
              <a:rPr lang="en-US" dirty="0"/>
              <a:t> </a:t>
            </a:r>
            <a:r>
              <a:rPr lang="en-US" dirty="0" err="1"/>
              <a:t>direktora</a:t>
            </a:r>
            <a:r>
              <a:rPr lang="en-US" dirty="0"/>
              <a:t>).</a:t>
            </a:r>
          </a:p>
        </p:txBody>
      </p:sp>
    </p:spTree>
  </p:cSld>
  <p:clrMapOvr>
    <a:masterClrMapping/>
  </p:clrMapOvr>
  <p:transition>
    <p:wheel spokes="8"/>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bwMode="auto">
          <a:xfrm>
            <a:off x="450850" y="82550"/>
            <a:ext cx="8261350" cy="10842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GB" dirty="0" err="1"/>
              <a:t>Ostali</a:t>
            </a:r>
            <a:r>
              <a:rPr lang="en-GB" dirty="0"/>
              <a:t> </a:t>
            </a:r>
            <a:r>
              <a:rPr lang="en-GB" dirty="0" err="1"/>
              <a:t>koncepti</a:t>
            </a:r>
            <a:r>
              <a:rPr lang="en-GB" dirty="0"/>
              <a:t> ER </a:t>
            </a:r>
            <a:r>
              <a:rPr lang="en-GB" dirty="0" err="1"/>
              <a:t>modela</a:t>
            </a:r>
            <a:r>
              <a:rPr lang="en-US" dirty="0"/>
              <a:t>  </a:t>
            </a:r>
          </a:p>
        </p:txBody>
      </p:sp>
      <p:sp>
        <p:nvSpPr>
          <p:cNvPr id="35844" name="Rectangle 3"/>
          <p:cNvSpPr>
            <a:spLocks noGrp="1" noChangeArrowheads="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sr-Latn-CS" altLang="ja-JP" sz="2000" dirty="0"/>
          </a:p>
          <a:p>
            <a:pPr marL="0" indent="0" eaLnBrk="1" fontAlgn="auto" hangingPunct="1">
              <a:spcAft>
                <a:spcPts val="0"/>
              </a:spcAft>
              <a:buFont typeface="Arial" panose="020B0604020202020204" pitchFamily="34" charset="0"/>
              <a:buNone/>
              <a:defRPr/>
            </a:pPr>
            <a:r>
              <a:rPr lang="sr-Latn-CS" altLang="ja-JP" sz="2000" dirty="0"/>
              <a:t>Do sada prikazani način modeliranja podataka rešava probleme  </a:t>
            </a:r>
            <a:r>
              <a:rPr lang="en-US" altLang="ja-JP" sz="2000" dirty="0"/>
              <a:t>v</a:t>
            </a:r>
            <a:r>
              <a:rPr lang="sr-Latn-CS" altLang="ja-JP" sz="2000" dirty="0"/>
              <a:t>ećin</a:t>
            </a:r>
            <a:r>
              <a:rPr lang="en-US" altLang="ja-JP" sz="2000" dirty="0"/>
              <a:t>e</a:t>
            </a:r>
            <a:r>
              <a:rPr lang="sr-Latn-CS" altLang="ja-JP" sz="2000" dirty="0"/>
              <a:t> šema </a:t>
            </a:r>
            <a:r>
              <a:rPr lang="en-US" altLang="ja-JP" sz="2000" dirty="0"/>
              <a:t>BP</a:t>
            </a:r>
            <a:r>
              <a:rPr lang="sr-Latn-CS" altLang="ja-JP" sz="2000" dirty="0"/>
              <a:t>.</a:t>
            </a:r>
          </a:p>
          <a:p>
            <a:pPr marL="0" indent="0" eaLnBrk="1" fontAlgn="auto" hangingPunct="1">
              <a:spcAft>
                <a:spcPts val="0"/>
              </a:spcAft>
              <a:buFontTx/>
              <a:buNone/>
              <a:defRPr/>
            </a:pPr>
            <a:endParaRPr lang="en-US" altLang="ja-JP" sz="2000" dirty="0"/>
          </a:p>
          <a:p>
            <a:pPr marL="0" indent="0" eaLnBrk="1" fontAlgn="auto" hangingPunct="1">
              <a:spcAft>
                <a:spcPts val="0"/>
              </a:spcAft>
              <a:buFont typeface="Arial" panose="020B0604020202020204" pitchFamily="34" charset="0"/>
              <a:buNone/>
              <a:defRPr/>
            </a:pPr>
            <a:r>
              <a:rPr lang="sr-Latn-CS" altLang="ja-JP" sz="2000" dirty="0"/>
              <a:t>Međutim, obzirom na sve veći broj </a:t>
            </a:r>
            <a:r>
              <a:rPr lang="en-US" altLang="ja-JP" sz="2000" dirty="0"/>
              <a:t>DBMS </a:t>
            </a:r>
            <a:r>
              <a:rPr lang="sr-Latn-CS" altLang="ja-JP" sz="2000" dirty="0"/>
              <a:t>i CASE alata, pojavili </a:t>
            </a:r>
            <a:r>
              <a:rPr lang="en-US" altLang="ja-JP" sz="2000" dirty="0" err="1"/>
              <a:t>su</a:t>
            </a:r>
            <a:r>
              <a:rPr lang="en-US" altLang="ja-JP" sz="2000" dirty="0"/>
              <a:t> se </a:t>
            </a:r>
            <a:r>
              <a:rPr lang="sr-Latn-CS" altLang="ja-JP" sz="2000" dirty="0"/>
              <a:t>mnogo veći zahtevi od onih koji su postojali u tradicionalnim administrativnim aplikacijama.</a:t>
            </a:r>
          </a:p>
          <a:p>
            <a:pPr marL="0" indent="0" eaLnBrk="1" fontAlgn="auto" hangingPunct="1">
              <a:spcAft>
                <a:spcPts val="0"/>
              </a:spcAft>
              <a:buFontTx/>
              <a:buNone/>
              <a:defRPr/>
            </a:pPr>
            <a:r>
              <a:rPr lang="sr-Latn-CS" altLang="ja-JP" sz="2000" dirty="0"/>
              <a:t> </a:t>
            </a:r>
            <a:endParaRPr lang="en-US" altLang="ja-JP" sz="2000" dirty="0"/>
          </a:p>
          <a:p>
            <a:pPr marL="0" indent="0" eaLnBrk="1" fontAlgn="auto" hangingPunct="1">
              <a:spcAft>
                <a:spcPts val="0"/>
              </a:spcAft>
              <a:buFont typeface="Arial" panose="020B0604020202020204" pitchFamily="34" charset="0"/>
              <a:buNone/>
              <a:defRPr/>
            </a:pPr>
            <a:r>
              <a:rPr lang="sr-Latn-CS" altLang="ja-JP" sz="2000" dirty="0"/>
              <a:t>Osnovni koncepti ER modela ne pružaju mogućnost za modelovanje tih zahteva</a:t>
            </a:r>
            <a:r>
              <a:rPr lang="en-US" altLang="ja-JP" sz="2000" dirty="0"/>
              <a:t>, pa</a:t>
            </a:r>
            <a:r>
              <a:rPr lang="sr-Latn-CS" altLang="ja-JP" sz="2000" dirty="0"/>
              <a:t> je osnovni ER model bilo neophodno proširiti i unaprediti.</a:t>
            </a:r>
            <a:endParaRPr lang="en-US" sz="2000" dirty="0"/>
          </a:p>
        </p:txBody>
      </p:sp>
      <p:sp>
        <p:nvSpPr>
          <p:cNvPr id="50180"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360911DD-4621-45C1-B870-0204A7A8566D}" type="slidenum">
              <a:rPr lang="en-US"/>
              <a:pPr/>
              <a:t>38</a:t>
            </a:fld>
            <a:endParaRPr lang="en-US"/>
          </a:p>
        </p:txBody>
      </p:sp>
    </p:spTree>
  </p:cSld>
  <p:clrMapOvr>
    <a:masterClrMapping/>
  </p:clrMapOvr>
  <p:transition>
    <p:wheel spokes="8"/>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en-US"/>
          </a:p>
        </p:txBody>
      </p:sp>
      <p:sp>
        <p:nvSpPr>
          <p:cNvPr id="51204" name="Slide Number Placeholder 1"/>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AD72C365-D12D-462B-A39C-E9FA667EABB2}" type="slidenum">
              <a:rPr lang="en-US"/>
              <a:pPr/>
              <a:t>39</a:t>
            </a:fld>
            <a:endParaRPr lang="en-US"/>
          </a:p>
        </p:txBody>
      </p:sp>
      <p:sp>
        <p:nvSpPr>
          <p:cNvPr id="3" name="Rectangle 2"/>
          <p:cNvSpPr/>
          <p:nvPr/>
        </p:nvSpPr>
        <p:spPr>
          <a:xfrm>
            <a:off x="955675" y="346075"/>
            <a:ext cx="3414713" cy="369888"/>
          </a:xfrm>
          <a:prstGeom prst="rect">
            <a:avLst/>
          </a:prstGeom>
          <a:solidFill>
            <a:schemeClr val="accent5">
              <a:lumMod val="20000"/>
              <a:lumOff val="80000"/>
            </a:schemeClr>
          </a:solidFill>
        </p:spPr>
        <p:txBody>
          <a:bodyPr>
            <a:spAutoFit/>
          </a:bodyPr>
          <a:lstStyle/>
          <a:p>
            <a:pPr>
              <a:defRPr/>
            </a:pPr>
            <a:r>
              <a:rPr lang="en-US" dirty="0" err="1"/>
              <a:t>Različite</a:t>
            </a:r>
            <a:r>
              <a:rPr lang="en-US" dirty="0"/>
              <a:t> </a:t>
            </a:r>
            <a:r>
              <a:rPr lang="en-US" dirty="0" err="1"/>
              <a:t>verzija</a:t>
            </a:r>
            <a:r>
              <a:rPr lang="en-US" dirty="0"/>
              <a:t> E/R </a:t>
            </a:r>
            <a:r>
              <a:rPr lang="en-US" dirty="0" err="1"/>
              <a:t>dijagrama</a:t>
            </a:r>
            <a:endParaRPr lang="en-US" dirty="0"/>
          </a:p>
        </p:txBody>
      </p:sp>
      <p:pic>
        <p:nvPicPr>
          <p:cNvPr id="36868" name="Picture 2" descr="http://mdita.metropolitan.ac.rs/qdita-temp/IT350/L03/IT350-IT2008-IM-DMOD-ERD-Slika774.png"/>
          <p:cNvPicPr>
            <a:picLocks noChangeAspect="1" noChangeArrowheads="1"/>
          </p:cNvPicPr>
          <p:nvPr/>
        </p:nvPicPr>
        <p:blipFill>
          <a:blip r:embed="rId2"/>
          <a:srcRect/>
          <a:stretch>
            <a:fillRect/>
          </a:stretch>
        </p:blipFill>
        <p:spPr bwMode="auto">
          <a:xfrm>
            <a:off x="0" y="1163638"/>
            <a:ext cx="5446713" cy="4765675"/>
          </a:xfrm>
          <a:prstGeom prst="rect">
            <a:avLst/>
          </a:prstGeom>
          <a:noFill/>
          <a:ln w="9525">
            <a:noFill/>
            <a:miter lim="800000"/>
            <a:headEnd/>
            <a:tailEnd/>
          </a:ln>
        </p:spPr>
      </p:pic>
      <p:sp>
        <p:nvSpPr>
          <p:cNvPr id="5" name="Rectangle 4"/>
          <p:cNvSpPr/>
          <p:nvPr/>
        </p:nvSpPr>
        <p:spPr>
          <a:xfrm>
            <a:off x="5284788" y="698500"/>
            <a:ext cx="3859212" cy="1755775"/>
          </a:xfrm>
          <a:prstGeom prst="rect">
            <a:avLst/>
          </a:prstGeom>
          <a:solidFill>
            <a:schemeClr val="accent4">
              <a:lumMod val="40000"/>
              <a:lumOff val="60000"/>
            </a:schemeClr>
          </a:solidFill>
        </p:spPr>
        <p:txBody>
          <a:bodyPr>
            <a:spAutoFit/>
          </a:bodyPr>
          <a:lstStyle/>
          <a:p>
            <a:pPr>
              <a:defRPr/>
            </a:pPr>
            <a:r>
              <a:rPr lang="en-US" dirty="0"/>
              <a:t>U </a:t>
            </a:r>
            <a:r>
              <a:rPr lang="en-US" dirty="0" err="1"/>
              <a:t>originalnom</a:t>
            </a:r>
            <a:r>
              <a:rPr lang="en-US" dirty="0"/>
              <a:t>, Chen-</a:t>
            </a:r>
            <a:r>
              <a:rPr lang="en-US" dirty="0" err="1"/>
              <a:t>ovom</a:t>
            </a:r>
            <a:r>
              <a:rPr lang="en-US" dirty="0"/>
              <a:t> E/R </a:t>
            </a:r>
            <a:r>
              <a:rPr lang="en-US" dirty="0" err="1"/>
              <a:t>dijagramu</a:t>
            </a:r>
            <a:r>
              <a:rPr lang="en-US" dirty="0"/>
              <a:t> je </a:t>
            </a:r>
            <a:r>
              <a:rPr lang="en-US" dirty="0" err="1"/>
              <a:t>definisano</a:t>
            </a:r>
            <a:r>
              <a:rPr lang="en-US" dirty="0"/>
              <a:t> </a:t>
            </a:r>
            <a:r>
              <a:rPr lang="en-US" dirty="0" err="1"/>
              <a:t>da</a:t>
            </a:r>
            <a:r>
              <a:rPr lang="en-US" dirty="0"/>
              <a:t> se </a:t>
            </a:r>
            <a:r>
              <a:rPr lang="en-US" dirty="0" err="1"/>
              <a:t>za</a:t>
            </a:r>
            <a:r>
              <a:rPr lang="en-US" dirty="0"/>
              <a:t> </a:t>
            </a:r>
            <a:r>
              <a:rPr lang="en-US" dirty="0" err="1"/>
              <a:t>predstavljanje</a:t>
            </a:r>
            <a:r>
              <a:rPr lang="en-US" dirty="0"/>
              <a:t> </a:t>
            </a:r>
            <a:r>
              <a:rPr lang="en-US" dirty="0" err="1">
                <a:solidFill>
                  <a:srgbClr val="FF0000"/>
                </a:solidFill>
              </a:rPr>
              <a:t>relacija</a:t>
            </a:r>
            <a:r>
              <a:rPr lang="en-US" dirty="0">
                <a:solidFill>
                  <a:srgbClr val="FF0000"/>
                </a:solidFill>
              </a:rPr>
              <a:t> </a:t>
            </a:r>
            <a:r>
              <a:rPr lang="en-US" dirty="0" err="1">
                <a:solidFill>
                  <a:srgbClr val="FF0000"/>
                </a:solidFill>
              </a:rPr>
              <a:t>koristi</a:t>
            </a:r>
            <a:r>
              <a:rPr lang="en-US" dirty="0">
                <a:solidFill>
                  <a:srgbClr val="FF0000"/>
                </a:solidFill>
              </a:rPr>
              <a:t> </a:t>
            </a:r>
            <a:r>
              <a:rPr lang="en-US" dirty="0" err="1">
                <a:solidFill>
                  <a:srgbClr val="FF0000"/>
                </a:solidFill>
              </a:rPr>
              <a:t>romb</a:t>
            </a:r>
            <a:r>
              <a:rPr lang="en-US" dirty="0">
                <a:solidFill>
                  <a:srgbClr val="FF0000"/>
                </a:solidFill>
              </a:rPr>
              <a:t>, </a:t>
            </a:r>
            <a:r>
              <a:rPr lang="en-US" dirty="0" err="1">
                <a:solidFill>
                  <a:srgbClr val="FF0000"/>
                </a:solidFill>
              </a:rPr>
              <a:t>tipova</a:t>
            </a:r>
            <a:r>
              <a:rPr lang="en-US" dirty="0">
                <a:solidFill>
                  <a:srgbClr val="FF0000"/>
                </a:solidFill>
              </a:rPr>
              <a:t> </a:t>
            </a:r>
            <a:r>
              <a:rPr lang="en-US" dirty="0" err="1">
                <a:solidFill>
                  <a:srgbClr val="FF0000"/>
                </a:solidFill>
              </a:rPr>
              <a:t>entiteta</a:t>
            </a:r>
            <a:r>
              <a:rPr lang="en-US" dirty="0">
                <a:solidFill>
                  <a:srgbClr val="FF0000"/>
                </a:solidFill>
              </a:rPr>
              <a:t> </a:t>
            </a:r>
            <a:r>
              <a:rPr lang="en-US" dirty="0" err="1">
                <a:solidFill>
                  <a:srgbClr val="FF0000"/>
                </a:solidFill>
              </a:rPr>
              <a:t>pravougaonik</a:t>
            </a:r>
            <a:r>
              <a:rPr lang="en-US" dirty="0">
                <a:solidFill>
                  <a:srgbClr val="FF0000"/>
                </a:solidFill>
              </a:rPr>
              <a:t> a </a:t>
            </a:r>
            <a:r>
              <a:rPr lang="en-US" dirty="0" err="1">
                <a:solidFill>
                  <a:srgbClr val="FF0000"/>
                </a:solidFill>
              </a:rPr>
              <a:t>atributa</a:t>
            </a:r>
            <a:r>
              <a:rPr lang="en-US" dirty="0">
                <a:solidFill>
                  <a:srgbClr val="FF0000"/>
                </a:solidFill>
              </a:rPr>
              <a:t> </a:t>
            </a:r>
            <a:r>
              <a:rPr lang="en-US" dirty="0" err="1">
                <a:solidFill>
                  <a:srgbClr val="FF0000"/>
                </a:solidFill>
              </a:rPr>
              <a:t>elipse</a:t>
            </a:r>
            <a:r>
              <a:rPr lang="en-US" dirty="0">
                <a:solidFill>
                  <a:srgbClr val="FF0000"/>
                </a:solidFill>
              </a:rPr>
              <a:t> </a:t>
            </a:r>
            <a:r>
              <a:rPr lang="en-US" dirty="0" err="1">
                <a:solidFill>
                  <a:srgbClr val="FF0000"/>
                </a:solidFill>
              </a:rPr>
              <a:t>koje</a:t>
            </a:r>
            <a:r>
              <a:rPr lang="en-US" dirty="0">
                <a:solidFill>
                  <a:srgbClr val="FF0000"/>
                </a:solidFill>
              </a:rPr>
              <a:t> </a:t>
            </a:r>
            <a:r>
              <a:rPr lang="en-US" dirty="0" err="1">
                <a:solidFill>
                  <a:srgbClr val="FF0000"/>
                </a:solidFill>
              </a:rPr>
              <a:t>su</a:t>
            </a:r>
            <a:r>
              <a:rPr lang="en-US" dirty="0">
                <a:solidFill>
                  <a:srgbClr val="FF0000"/>
                </a:solidFill>
              </a:rPr>
              <a:t> </a:t>
            </a:r>
            <a:r>
              <a:rPr lang="en-US" dirty="0" err="1">
                <a:solidFill>
                  <a:srgbClr val="FF0000"/>
                </a:solidFill>
              </a:rPr>
              <a:t>povezane</a:t>
            </a:r>
            <a:r>
              <a:rPr lang="en-US" dirty="0">
                <a:solidFill>
                  <a:srgbClr val="FF0000"/>
                </a:solidFill>
              </a:rPr>
              <a:t> </a:t>
            </a:r>
            <a:r>
              <a:rPr lang="en-US" dirty="0" err="1">
                <a:solidFill>
                  <a:srgbClr val="FF0000"/>
                </a:solidFill>
              </a:rPr>
              <a:t>sa</a:t>
            </a:r>
            <a:r>
              <a:rPr lang="en-US" dirty="0">
                <a:solidFill>
                  <a:srgbClr val="FF0000"/>
                </a:solidFill>
              </a:rPr>
              <a:t> </a:t>
            </a:r>
            <a:r>
              <a:rPr lang="en-US" dirty="0" err="1">
                <a:solidFill>
                  <a:srgbClr val="FF0000"/>
                </a:solidFill>
              </a:rPr>
              <a:t>odgovarajućim</a:t>
            </a:r>
            <a:r>
              <a:rPr lang="en-US" dirty="0">
                <a:solidFill>
                  <a:srgbClr val="FF0000"/>
                </a:solidFill>
              </a:rPr>
              <a:t> </a:t>
            </a:r>
            <a:r>
              <a:rPr lang="en-US" dirty="0" err="1">
                <a:solidFill>
                  <a:srgbClr val="FF0000"/>
                </a:solidFill>
              </a:rPr>
              <a:t>pravougaonikom</a:t>
            </a:r>
            <a:r>
              <a:rPr lang="en-US" dirty="0">
                <a:solidFill>
                  <a:srgbClr val="FF0000"/>
                </a:solidFill>
              </a:rPr>
              <a:t>.</a:t>
            </a:r>
          </a:p>
        </p:txBody>
      </p:sp>
      <p:sp>
        <p:nvSpPr>
          <p:cNvPr id="6" name="Rectangle 5"/>
          <p:cNvSpPr/>
          <p:nvPr/>
        </p:nvSpPr>
        <p:spPr>
          <a:xfrm>
            <a:off x="5688013" y="2708275"/>
            <a:ext cx="3455987" cy="3846513"/>
          </a:xfrm>
          <a:prstGeom prst="rect">
            <a:avLst/>
          </a:prstGeom>
          <a:solidFill>
            <a:schemeClr val="accent2">
              <a:lumMod val="40000"/>
              <a:lumOff val="60000"/>
            </a:schemeClr>
          </a:solidFill>
        </p:spPr>
        <p:txBody>
          <a:bodyPr>
            <a:spAutoFit/>
          </a:bodyPr>
          <a:lstStyle/>
          <a:p>
            <a:pPr>
              <a:defRPr/>
            </a:pPr>
            <a:r>
              <a:rPr lang="sr-Latn-RS" sz="1600" dirty="0"/>
              <a:t>O</a:t>
            </a:r>
            <a:r>
              <a:rPr lang="vi-VN" sz="1600" dirty="0"/>
              <a:t>vaj originalni model se danas retko koristi iz dva razloga. </a:t>
            </a:r>
            <a:endParaRPr lang="sr-Latn-RS" sz="1600" dirty="0"/>
          </a:p>
          <a:p>
            <a:pPr>
              <a:defRPr/>
            </a:pPr>
            <a:r>
              <a:rPr lang="vi-VN" sz="1600" dirty="0">
                <a:solidFill>
                  <a:srgbClr val="FF0000"/>
                </a:solidFill>
              </a:rPr>
              <a:t>Prvo</a:t>
            </a:r>
            <a:r>
              <a:rPr lang="vi-VN" sz="1600" dirty="0"/>
              <a:t>, postoji mnogo novijih verzija E/R modela i te verzije koriste drugačije simbole. </a:t>
            </a:r>
            <a:endParaRPr lang="sr-Latn-RS" sz="1600" dirty="0"/>
          </a:p>
          <a:p>
            <a:pPr>
              <a:defRPr/>
            </a:pPr>
            <a:r>
              <a:rPr lang="vi-VN" sz="1600" dirty="0">
                <a:solidFill>
                  <a:srgbClr val="FF0000"/>
                </a:solidFill>
              </a:rPr>
              <a:t>Drugo</a:t>
            </a:r>
            <a:r>
              <a:rPr lang="vi-VN" sz="1600" dirty="0"/>
              <a:t>, softverski proizvodi za modeliranje podataka (CASE alati) koriste različite tehnike.</a:t>
            </a:r>
          </a:p>
          <a:p>
            <a:pPr>
              <a:defRPr/>
            </a:pPr>
            <a:r>
              <a:rPr lang="vi-VN" sz="1600" dirty="0"/>
              <a:t>U svim verzijama E/R dijagrama se za predstavljanje tipova entiteta koristi pravougaonik, koriste se različite notacije za predstavljanje relacija.</a:t>
            </a:r>
          </a:p>
          <a:p>
            <a:pPr>
              <a:defRPr/>
            </a:pPr>
            <a:br>
              <a:rPr lang="vi-VN" dirty="0"/>
            </a:br>
            <a:endParaRPr lang="en-US" dirty="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36868"/>
                                        </p:tgtEl>
                                        <p:attrNameLst>
                                          <p:attrName>style.visibility</p:attrName>
                                        </p:attrNameLst>
                                      </p:cBhvr>
                                      <p:to>
                                        <p:strVal val="visible"/>
                                      </p:to>
                                    </p:set>
                                    <p:anim calcmode="lin" valueType="num">
                                      <p:cBhvr>
                                        <p:cTn id="15" dur="1000" fill="hold"/>
                                        <p:tgtEl>
                                          <p:spTgt spid="36868"/>
                                        </p:tgtEl>
                                        <p:attrNameLst>
                                          <p:attrName>ppt_w</p:attrName>
                                        </p:attrNameLst>
                                      </p:cBhvr>
                                      <p:tavLst>
                                        <p:tav tm="0">
                                          <p:val>
                                            <p:fltVal val="0"/>
                                          </p:val>
                                        </p:tav>
                                        <p:tav tm="100000">
                                          <p:val>
                                            <p:strVal val="#ppt_w"/>
                                          </p:val>
                                        </p:tav>
                                      </p:tavLst>
                                    </p:anim>
                                    <p:anim calcmode="lin" valueType="num">
                                      <p:cBhvr>
                                        <p:cTn id="16" dur="1000" fill="hold"/>
                                        <p:tgtEl>
                                          <p:spTgt spid="36868"/>
                                        </p:tgtEl>
                                        <p:attrNameLst>
                                          <p:attrName>ppt_h</p:attrName>
                                        </p:attrNameLst>
                                      </p:cBhvr>
                                      <p:tavLst>
                                        <p:tav tm="0">
                                          <p:val>
                                            <p:fltVal val="0"/>
                                          </p:val>
                                        </p:tav>
                                        <p:tav tm="100000">
                                          <p:val>
                                            <p:strVal val="#ppt_h"/>
                                          </p:val>
                                        </p:tav>
                                      </p:tavLst>
                                    </p:anim>
                                    <p:anim calcmode="lin" valueType="num">
                                      <p:cBhvr>
                                        <p:cTn id="17" dur="1000" fill="hold"/>
                                        <p:tgtEl>
                                          <p:spTgt spid="3686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686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plus(i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ppt_x</p:attrName>
                                        </p:attrNameLst>
                                      </p:cBhvr>
                                      <p:tavLst>
                                        <p:tav tm="0">
                                          <p:val>
                                            <p:strVal val="#ppt_x-.2"/>
                                          </p:val>
                                        </p:tav>
                                        <p:tav tm="100000">
                                          <p:val>
                                            <p:strVal val="#ppt_x"/>
                                          </p:val>
                                        </p:tav>
                                      </p:tavLst>
                                    </p:anim>
                                    <p:anim calcmode="lin" valueType="num">
                                      <p:cBhvr>
                                        <p:cTn id="29"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Uvod </a:t>
            </a:r>
          </a:p>
        </p:txBody>
      </p:sp>
      <p:sp>
        <p:nvSpPr>
          <p:cNvPr id="3" name="Content Placeholder 2"/>
          <p:cNvSpPr>
            <a:spLocks noGrp="1"/>
          </p:cNvSpPr>
          <p:nvPr>
            <p:ph idx="1"/>
          </p:nvPr>
        </p:nvSpPr>
        <p:spPr>
          <a:xfrm>
            <a:off x="368300" y="1163638"/>
            <a:ext cx="8324850" cy="4762500"/>
          </a:xfrm>
        </p:spPr>
        <p:txBody>
          <a:bodyPr/>
          <a:lstStyle/>
          <a:p>
            <a:pPr marL="0" indent="0" eaLnBrk="1" fontAlgn="auto" hangingPunct="1">
              <a:spcAft>
                <a:spcPts val="0"/>
              </a:spcAft>
              <a:buFont typeface="Wingdings" pitchFamily="2" charset="2"/>
              <a:buChar char="Ø"/>
              <a:defRPr/>
            </a:pPr>
            <a:r>
              <a:rPr lang="vi-VN" sz="2600" dirty="0">
                <a:latin typeface="Calibri" pitchFamily="34" charset="0"/>
                <a:cs typeface="Calibri" pitchFamily="34" charset="0"/>
              </a:rPr>
              <a:t>Konceptualno modeliranje podataka se radi s ciljem da se definiše struktura podataka relacione baze podataka. </a:t>
            </a:r>
            <a:endParaRPr lang="sr-Latn-RS" sz="2600" dirty="0">
              <a:cs typeface="Calibri" pitchFamily="34" charset="0"/>
            </a:endParaRPr>
          </a:p>
          <a:p>
            <a:pPr marL="0" indent="0" eaLnBrk="1" fontAlgn="auto" hangingPunct="1">
              <a:spcAft>
                <a:spcPts val="0"/>
              </a:spcAft>
              <a:buFont typeface="Wingdings" pitchFamily="2" charset="2"/>
              <a:buChar char="Ø"/>
              <a:defRPr/>
            </a:pPr>
            <a:r>
              <a:rPr lang="vi-VN" sz="2600" dirty="0">
                <a:latin typeface="Calibri" pitchFamily="34" charset="0"/>
                <a:cs typeface="Calibri" pitchFamily="34" charset="0"/>
              </a:rPr>
              <a:t>To je pojednostavljeno predstavljanje realnog sistema preko skupa entiteta, veza između entiteta i atributa entiteta. </a:t>
            </a:r>
            <a:endParaRPr lang="sr-Latn-RS" sz="2600" dirty="0">
              <a:cs typeface="Calibri" pitchFamily="34" charset="0"/>
            </a:endParaRPr>
          </a:p>
          <a:p>
            <a:pPr marL="0" indent="0" eaLnBrk="1" fontAlgn="auto" hangingPunct="1">
              <a:spcAft>
                <a:spcPts val="0"/>
              </a:spcAft>
              <a:buFont typeface="Wingdings" pitchFamily="2" charset="2"/>
              <a:buChar char="Ø"/>
              <a:defRPr/>
            </a:pPr>
            <a:r>
              <a:rPr lang="vi-VN" sz="2600" dirty="0">
                <a:latin typeface="Calibri" pitchFamily="34" charset="0"/>
                <a:cs typeface="Calibri" pitchFamily="34" charset="0"/>
              </a:rPr>
              <a:t>Konceptualni model podataka se najčešće predstavlja korišćenjem grafičkog jezik</a:t>
            </a:r>
            <a:r>
              <a:rPr lang="sr-Latn-RS" sz="2600" dirty="0">
                <a:cs typeface="Calibri" pitchFamily="34" charset="0"/>
              </a:rPr>
              <a:t>a</a:t>
            </a:r>
            <a:r>
              <a:rPr lang="vi-VN" sz="2600" dirty="0">
                <a:latin typeface="Calibri" pitchFamily="34" charset="0"/>
                <a:cs typeface="Calibri" pitchFamily="34" charset="0"/>
              </a:rPr>
              <a:t> za predstavljanje strukture podataka - ER dijagrama. </a:t>
            </a:r>
            <a:endParaRPr lang="sr-Latn-RS" sz="2600" dirty="0">
              <a:cs typeface="Calibri" pitchFamily="34" charset="0"/>
            </a:endParaRPr>
          </a:p>
          <a:p>
            <a:pPr marL="0" indent="0" eaLnBrk="1" fontAlgn="auto" hangingPunct="1">
              <a:spcAft>
                <a:spcPts val="0"/>
              </a:spcAft>
              <a:buFont typeface="Wingdings" pitchFamily="2" charset="2"/>
              <a:buChar char="Ø"/>
              <a:defRPr/>
            </a:pPr>
            <a:r>
              <a:rPr lang="vi-VN" sz="2600" dirty="0">
                <a:latin typeface="Calibri" pitchFamily="34" charset="0"/>
                <a:cs typeface="Calibri" pitchFamily="34" charset="0"/>
              </a:rPr>
              <a:t>Glavni koraci u kreiranje konceptualnog modela koji predstavljamo ER dijagramom se odnose na određivanje tipova entiteta, atributa tipova entiteta i relacije između tipova entiteta.</a:t>
            </a:r>
            <a:endParaRPr lang="en-US" sz="2600" dirty="0">
              <a:cs typeface="Calibri" pitchFamily="34" charset="0"/>
            </a:endParaRPr>
          </a:p>
        </p:txBody>
      </p:sp>
    </p:spTree>
  </p:cSld>
  <p:clrMapOvr>
    <a:masterClrMapping/>
  </p:clrMapOvr>
  <p:transition>
    <p:wheel spokes="8"/>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137" y="315958"/>
            <a:ext cx="8584441" cy="557500"/>
          </a:xfrm>
        </p:spPr>
        <p:txBody>
          <a:bodyPr/>
          <a:lstStyle/>
          <a:p>
            <a:r>
              <a:rPr lang="pl-PL" sz="3200" dirty="0"/>
              <a:t>Notacije za predstavljanje relacija 1:M i M:N</a:t>
            </a:r>
            <a:endParaRPr lang="en-US" sz="3200" dirty="0"/>
          </a:p>
        </p:txBody>
      </p:sp>
      <p:pic>
        <p:nvPicPr>
          <p:cNvPr id="4" name="Picture 3" descr="IT250-L03-3.PNG"/>
          <p:cNvPicPr>
            <a:picLocks noChangeAspect="1"/>
          </p:cNvPicPr>
          <p:nvPr/>
        </p:nvPicPr>
        <p:blipFill>
          <a:blip r:embed="rId2"/>
          <a:stretch>
            <a:fillRect/>
          </a:stretch>
        </p:blipFill>
        <p:spPr>
          <a:xfrm>
            <a:off x="512027" y="1023581"/>
            <a:ext cx="8200569" cy="4858603"/>
          </a:xfrm>
          <a:prstGeom prst="rect">
            <a:avLst/>
          </a:prstGeom>
        </p:spPr>
      </p:pic>
    </p:spTree>
  </p:cSld>
  <p:clrMapOvr>
    <a:masterClrMapping/>
  </p:clrMapOvr>
  <p:transition>
    <p:wheel spokes="8"/>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3200" dirty="0">
                <a:latin typeface="Calibri" pitchFamily="34" charset="0"/>
                <a:cs typeface="Calibri" pitchFamily="34" charset="0"/>
              </a:rPr>
              <a:t>Poređenje OO, UML i ER modela</a:t>
            </a:r>
            <a:endParaRPr lang="en-US" sz="3200" dirty="0">
              <a:latin typeface="Calibri" pitchFamily="34" charset="0"/>
              <a:cs typeface="Calibri" pitchFamily="34" charset="0"/>
            </a:endParaRPr>
          </a:p>
        </p:txBody>
      </p:sp>
      <p:pic>
        <p:nvPicPr>
          <p:cNvPr id="4" name="Picture 3" descr="IT250-L03-4.PNG"/>
          <p:cNvPicPr>
            <a:picLocks noChangeAspect="1"/>
          </p:cNvPicPr>
          <p:nvPr/>
        </p:nvPicPr>
        <p:blipFill>
          <a:blip r:embed="rId2"/>
          <a:stretch>
            <a:fillRect/>
          </a:stretch>
        </p:blipFill>
        <p:spPr>
          <a:xfrm>
            <a:off x="272955" y="840461"/>
            <a:ext cx="6755641" cy="2671380"/>
          </a:xfrm>
          <a:prstGeom prst="rect">
            <a:avLst/>
          </a:prstGeom>
        </p:spPr>
      </p:pic>
      <p:sp>
        <p:nvSpPr>
          <p:cNvPr id="5" name="Rectangle 4"/>
          <p:cNvSpPr/>
          <p:nvPr/>
        </p:nvSpPr>
        <p:spPr>
          <a:xfrm>
            <a:off x="0" y="3553683"/>
            <a:ext cx="3043452" cy="3038186"/>
          </a:xfrm>
          <a:prstGeom prst="rect">
            <a:avLst/>
          </a:prstGeom>
          <a:solidFill>
            <a:schemeClr val="bg1"/>
          </a:solidFill>
          <a:ln>
            <a:solidFill>
              <a:schemeClr val="accent1"/>
            </a:solidFill>
          </a:ln>
        </p:spPr>
        <p:txBody>
          <a:bodyPr wrap="square">
            <a:spAutoFit/>
          </a:bodyPr>
          <a:lstStyle/>
          <a:p>
            <a:r>
              <a:rPr lang="en-US" sz="1600" b="1" dirty="0" err="1">
                <a:latin typeface="+mn-lt"/>
                <a:cs typeface="Calibri" pitchFamily="34" charset="0"/>
              </a:rPr>
              <a:t>Objektno</a:t>
            </a:r>
            <a:r>
              <a:rPr lang="en-US" sz="1600" b="1" dirty="0">
                <a:latin typeface="+mn-lt"/>
                <a:cs typeface="Calibri" pitchFamily="34" charset="0"/>
              </a:rPr>
              <a:t> </a:t>
            </a:r>
            <a:r>
              <a:rPr lang="en-US" sz="1600" b="1" dirty="0" err="1">
                <a:latin typeface="+mn-lt"/>
                <a:cs typeface="Calibri" pitchFamily="34" charset="0"/>
              </a:rPr>
              <a:t>predstavljanje</a:t>
            </a:r>
            <a:r>
              <a:rPr lang="en-US" sz="1600" dirty="0">
                <a:latin typeface="+mn-lt"/>
                <a:cs typeface="Calibri" pitchFamily="34" charset="0"/>
              </a:rPr>
              <a:t> RAČUNA (INVOICE) </a:t>
            </a:r>
            <a:r>
              <a:rPr lang="en-US" sz="1600" dirty="0" err="1">
                <a:latin typeface="+mn-lt"/>
                <a:cs typeface="Calibri" pitchFamily="34" charset="0"/>
              </a:rPr>
              <a:t>uključuje</a:t>
            </a:r>
            <a:r>
              <a:rPr lang="en-US" sz="1600" dirty="0">
                <a:latin typeface="+mn-lt"/>
                <a:cs typeface="Calibri" pitchFamily="34" charset="0"/>
              </a:rPr>
              <a:t> </a:t>
            </a:r>
            <a:r>
              <a:rPr lang="en-US" sz="1600" dirty="0" err="1">
                <a:latin typeface="+mn-lt"/>
                <a:cs typeface="Calibri" pitchFamily="34" charset="0"/>
              </a:rPr>
              <a:t>sve</a:t>
            </a:r>
            <a:r>
              <a:rPr lang="en-US" sz="1600" dirty="0">
                <a:latin typeface="+mn-lt"/>
                <a:cs typeface="Calibri" pitchFamily="34" charset="0"/>
              </a:rPr>
              <a:t> </a:t>
            </a:r>
            <a:r>
              <a:rPr lang="en-US" sz="1600" dirty="0" err="1">
                <a:latin typeface="+mn-lt"/>
                <a:cs typeface="Calibri" pitchFamily="34" charset="0"/>
              </a:rPr>
              <a:t>povezane</a:t>
            </a:r>
            <a:r>
              <a:rPr lang="en-US" sz="1600" dirty="0">
                <a:latin typeface="+mn-lt"/>
                <a:cs typeface="Calibri" pitchFamily="34" charset="0"/>
              </a:rPr>
              <a:t> </a:t>
            </a:r>
            <a:r>
              <a:rPr lang="en-US" sz="1600" dirty="0" err="1">
                <a:latin typeface="+mn-lt"/>
                <a:cs typeface="Calibri" pitchFamily="34" charset="0"/>
              </a:rPr>
              <a:t>objekte</a:t>
            </a:r>
            <a:r>
              <a:rPr lang="en-US" sz="1600" dirty="0">
                <a:latin typeface="+mn-lt"/>
                <a:cs typeface="Calibri" pitchFamily="34" charset="0"/>
              </a:rPr>
              <a:t> </a:t>
            </a:r>
            <a:r>
              <a:rPr lang="en-US" sz="1600" dirty="0" err="1">
                <a:latin typeface="+mn-lt"/>
                <a:cs typeface="Calibri" pitchFamily="34" charset="0"/>
              </a:rPr>
              <a:t>unutar</a:t>
            </a:r>
            <a:r>
              <a:rPr lang="en-US" sz="1600" dirty="0">
                <a:latin typeface="+mn-lt"/>
                <a:cs typeface="Calibri" pitchFamily="34" charset="0"/>
              </a:rPr>
              <a:t> </a:t>
            </a:r>
            <a:r>
              <a:rPr lang="en-US" sz="1600" dirty="0" err="1">
                <a:latin typeface="+mn-lt"/>
                <a:cs typeface="Calibri" pitchFamily="34" charset="0"/>
              </a:rPr>
              <a:t>istog</a:t>
            </a:r>
            <a:r>
              <a:rPr lang="en-US" sz="1600" dirty="0">
                <a:latin typeface="+mn-lt"/>
                <a:cs typeface="Calibri" pitchFamily="34" charset="0"/>
              </a:rPr>
              <a:t> </a:t>
            </a:r>
            <a:r>
              <a:rPr lang="en-US" sz="1600" dirty="0" err="1">
                <a:latin typeface="+mn-lt"/>
                <a:cs typeface="Calibri" pitchFamily="34" charset="0"/>
              </a:rPr>
              <a:t>okvira</a:t>
            </a:r>
            <a:r>
              <a:rPr lang="en-US" sz="1600" dirty="0">
                <a:latin typeface="+mn-lt"/>
                <a:cs typeface="Calibri" pitchFamily="34" charset="0"/>
              </a:rPr>
              <a:t> </a:t>
            </a:r>
            <a:r>
              <a:rPr lang="en-US" sz="1600" dirty="0" err="1">
                <a:latin typeface="+mn-lt"/>
                <a:cs typeface="Calibri" pitchFamily="34" charset="0"/>
              </a:rPr>
              <a:t>objekta</a:t>
            </a:r>
            <a:r>
              <a:rPr lang="en-US" sz="1600" dirty="0">
                <a:latin typeface="+mn-lt"/>
                <a:cs typeface="Calibri" pitchFamily="34" charset="0"/>
              </a:rPr>
              <a:t>. </a:t>
            </a:r>
            <a:r>
              <a:rPr lang="en-US" sz="1600" dirty="0" err="1">
                <a:latin typeface="+mn-lt"/>
                <a:cs typeface="Calibri" pitchFamily="34" charset="0"/>
              </a:rPr>
              <a:t>Obratite</a:t>
            </a:r>
            <a:r>
              <a:rPr lang="en-US" sz="1600" dirty="0">
                <a:latin typeface="+mn-lt"/>
                <a:cs typeface="Calibri" pitchFamily="34" charset="0"/>
              </a:rPr>
              <a:t> </a:t>
            </a:r>
            <a:r>
              <a:rPr lang="en-US" sz="1600" dirty="0" err="1">
                <a:latin typeface="+mn-lt"/>
                <a:cs typeface="Calibri" pitchFamily="34" charset="0"/>
              </a:rPr>
              <a:t>pažnju</a:t>
            </a:r>
            <a:r>
              <a:rPr lang="en-US" sz="1600" dirty="0">
                <a:latin typeface="+mn-lt"/>
                <a:cs typeface="Calibri" pitchFamily="34" charset="0"/>
              </a:rPr>
              <a:t> </a:t>
            </a:r>
            <a:r>
              <a:rPr lang="en-US" sz="1600" dirty="0" err="1">
                <a:latin typeface="+mn-lt"/>
                <a:cs typeface="Calibri" pitchFamily="34" charset="0"/>
              </a:rPr>
              <a:t>da</a:t>
            </a:r>
            <a:r>
              <a:rPr lang="en-US" sz="1600" dirty="0">
                <a:latin typeface="+mn-lt"/>
                <a:cs typeface="Calibri" pitchFamily="34" charset="0"/>
              </a:rPr>
              <a:t> </a:t>
            </a:r>
            <a:r>
              <a:rPr lang="en-US" sz="1600" dirty="0" err="1">
                <a:latin typeface="+mn-lt"/>
                <a:cs typeface="Calibri" pitchFamily="34" charset="0"/>
              </a:rPr>
              <a:t>veze</a:t>
            </a:r>
            <a:r>
              <a:rPr lang="en-US" sz="1600" dirty="0">
                <a:latin typeface="+mn-lt"/>
                <a:cs typeface="Calibri" pitchFamily="34" charset="0"/>
              </a:rPr>
              <a:t> (1 </a:t>
            </a:r>
            <a:r>
              <a:rPr lang="en-US" sz="1600" dirty="0" err="1">
                <a:latin typeface="+mn-lt"/>
                <a:cs typeface="Calibri" pitchFamily="34" charset="0"/>
              </a:rPr>
              <a:t>i</a:t>
            </a:r>
            <a:r>
              <a:rPr lang="en-US" sz="1600" dirty="0">
                <a:latin typeface="+mn-lt"/>
                <a:cs typeface="Calibri" pitchFamily="34" charset="0"/>
              </a:rPr>
              <a:t> M) </a:t>
            </a:r>
            <a:r>
              <a:rPr lang="en-US" sz="1600" dirty="0" err="1">
                <a:latin typeface="+mn-lt"/>
                <a:cs typeface="Calibri" pitchFamily="34" charset="0"/>
              </a:rPr>
              <a:t>označavaju</a:t>
            </a:r>
            <a:r>
              <a:rPr lang="en-US" sz="1600" dirty="0">
                <a:latin typeface="+mn-lt"/>
                <a:cs typeface="Calibri" pitchFamily="34" charset="0"/>
              </a:rPr>
              <a:t> </a:t>
            </a:r>
            <a:r>
              <a:rPr lang="en-US" sz="1600" dirty="0" err="1">
                <a:latin typeface="+mn-lt"/>
                <a:cs typeface="Calibri" pitchFamily="34" charset="0"/>
              </a:rPr>
              <a:t>odnos</a:t>
            </a:r>
            <a:r>
              <a:rPr lang="en-US" sz="1600" dirty="0">
                <a:latin typeface="+mn-lt"/>
                <a:cs typeface="Calibri" pitchFamily="34" charset="0"/>
              </a:rPr>
              <a:t> </a:t>
            </a:r>
            <a:r>
              <a:rPr lang="en-US" sz="1600" dirty="0" err="1">
                <a:latin typeface="+mn-lt"/>
                <a:cs typeface="Calibri" pitchFamily="34" charset="0"/>
              </a:rPr>
              <a:t>povezanih</a:t>
            </a:r>
            <a:r>
              <a:rPr lang="en-US" sz="1600" dirty="0">
                <a:latin typeface="+mn-lt"/>
                <a:cs typeface="Calibri" pitchFamily="34" charset="0"/>
              </a:rPr>
              <a:t> </a:t>
            </a:r>
            <a:r>
              <a:rPr lang="en-US" sz="1600" dirty="0" err="1">
                <a:latin typeface="+mn-lt"/>
                <a:cs typeface="Calibri" pitchFamily="34" charset="0"/>
              </a:rPr>
              <a:t>objekata</a:t>
            </a:r>
            <a:r>
              <a:rPr lang="en-US" sz="1600" dirty="0">
                <a:latin typeface="+mn-lt"/>
                <a:cs typeface="Calibri" pitchFamily="34" charset="0"/>
              </a:rPr>
              <a:t> </a:t>
            </a:r>
            <a:r>
              <a:rPr lang="en-US" sz="1600" dirty="0" err="1">
                <a:latin typeface="+mn-lt"/>
                <a:cs typeface="Calibri" pitchFamily="34" charset="0"/>
              </a:rPr>
              <a:t>sa</a:t>
            </a:r>
            <a:r>
              <a:rPr lang="en-US" sz="1600" dirty="0">
                <a:latin typeface="+mn-lt"/>
                <a:cs typeface="Calibri" pitchFamily="34" charset="0"/>
              </a:rPr>
              <a:t> RAČUNOM. Na primer, </a:t>
            </a:r>
            <a:r>
              <a:rPr lang="en-US" sz="1600" dirty="0" err="1">
                <a:latin typeface="+mn-lt"/>
                <a:cs typeface="Calibri" pitchFamily="34" charset="0"/>
              </a:rPr>
              <a:t>broj</a:t>
            </a:r>
            <a:r>
              <a:rPr lang="en-US" sz="1600" dirty="0">
                <a:latin typeface="+mn-lt"/>
                <a:cs typeface="Calibri" pitchFamily="34" charset="0"/>
              </a:rPr>
              <a:t> 1 pored </a:t>
            </a:r>
            <a:r>
              <a:rPr lang="en-US" sz="1600" dirty="0" err="1">
                <a:latin typeface="+mn-lt"/>
                <a:cs typeface="Calibri" pitchFamily="34" charset="0"/>
              </a:rPr>
              <a:t>objekta</a:t>
            </a:r>
            <a:r>
              <a:rPr lang="en-US" sz="1600" dirty="0">
                <a:latin typeface="+mn-lt"/>
                <a:cs typeface="Calibri" pitchFamily="34" charset="0"/>
              </a:rPr>
              <a:t> KUPAC (CUSTOMER) </a:t>
            </a:r>
            <a:r>
              <a:rPr lang="en-US" sz="1600" dirty="0" err="1">
                <a:latin typeface="+mn-lt"/>
                <a:cs typeface="Calibri" pitchFamily="34" charset="0"/>
              </a:rPr>
              <a:t>ukazuje</a:t>
            </a:r>
            <a:r>
              <a:rPr lang="en-US" sz="1600" dirty="0">
                <a:latin typeface="+mn-lt"/>
                <a:cs typeface="Calibri" pitchFamily="34" charset="0"/>
              </a:rPr>
              <a:t> </a:t>
            </a:r>
            <a:r>
              <a:rPr lang="en-US" sz="1600" dirty="0" err="1">
                <a:latin typeface="+mn-lt"/>
                <a:cs typeface="Calibri" pitchFamily="34" charset="0"/>
              </a:rPr>
              <a:t>da</a:t>
            </a:r>
            <a:r>
              <a:rPr lang="en-US" sz="1600" dirty="0">
                <a:latin typeface="+mn-lt"/>
                <a:cs typeface="Calibri" pitchFamily="34" charset="0"/>
              </a:rPr>
              <a:t> je </a:t>
            </a:r>
            <a:r>
              <a:rPr lang="en-US" sz="1600" dirty="0" err="1">
                <a:latin typeface="+mn-lt"/>
                <a:cs typeface="Calibri" pitchFamily="34" charset="0"/>
              </a:rPr>
              <a:t>svaki</a:t>
            </a:r>
            <a:r>
              <a:rPr lang="en-US" sz="1600" dirty="0">
                <a:latin typeface="+mn-lt"/>
                <a:cs typeface="Calibri" pitchFamily="34" charset="0"/>
              </a:rPr>
              <a:t> RAČUN </a:t>
            </a:r>
            <a:r>
              <a:rPr lang="en-US" sz="1600" dirty="0" err="1">
                <a:latin typeface="+mn-lt"/>
                <a:cs typeface="Calibri" pitchFamily="34" charset="0"/>
              </a:rPr>
              <a:t>povezan</a:t>
            </a:r>
            <a:r>
              <a:rPr lang="en-US" sz="1600" dirty="0">
                <a:latin typeface="+mn-lt"/>
                <a:cs typeface="Calibri" pitchFamily="34" charset="0"/>
              </a:rPr>
              <a:t> </a:t>
            </a:r>
            <a:r>
              <a:rPr lang="en-US" sz="1600" dirty="0" err="1">
                <a:latin typeface="+mn-lt"/>
                <a:cs typeface="Calibri" pitchFamily="34" charset="0"/>
              </a:rPr>
              <a:t>samo</a:t>
            </a:r>
            <a:r>
              <a:rPr lang="en-US" sz="1600" dirty="0">
                <a:latin typeface="+mn-lt"/>
                <a:cs typeface="Calibri" pitchFamily="34" charset="0"/>
              </a:rPr>
              <a:t> </a:t>
            </a:r>
            <a:r>
              <a:rPr lang="en-US" sz="1600" dirty="0" err="1">
                <a:latin typeface="+mn-lt"/>
                <a:cs typeface="Calibri" pitchFamily="34" charset="0"/>
              </a:rPr>
              <a:t>sa</a:t>
            </a:r>
            <a:r>
              <a:rPr lang="en-US" sz="1600" dirty="0">
                <a:latin typeface="+mn-lt"/>
                <a:cs typeface="Calibri" pitchFamily="34" charset="0"/>
              </a:rPr>
              <a:t> </a:t>
            </a:r>
            <a:r>
              <a:rPr lang="en-US" sz="1600" dirty="0" err="1">
                <a:latin typeface="+mn-lt"/>
                <a:cs typeface="Calibri" pitchFamily="34" charset="0"/>
              </a:rPr>
              <a:t>jednim</a:t>
            </a:r>
            <a:r>
              <a:rPr lang="en-US" sz="1600" dirty="0">
                <a:latin typeface="+mn-lt"/>
                <a:cs typeface="Calibri" pitchFamily="34" charset="0"/>
              </a:rPr>
              <a:t> KUPCEM. </a:t>
            </a:r>
            <a:r>
              <a:rPr lang="en-US" sz="1600" dirty="0" err="1">
                <a:latin typeface="+mn-lt"/>
                <a:cs typeface="Calibri" pitchFamily="34" charset="0"/>
              </a:rPr>
              <a:t>Broj</a:t>
            </a:r>
            <a:r>
              <a:rPr lang="en-US" sz="1600" dirty="0">
                <a:latin typeface="+mn-lt"/>
                <a:cs typeface="Calibri" pitchFamily="34" charset="0"/>
              </a:rPr>
              <a:t> M pored </a:t>
            </a:r>
            <a:r>
              <a:rPr lang="en-US" sz="1600" dirty="0" err="1">
                <a:latin typeface="+mn-lt"/>
                <a:cs typeface="Calibri" pitchFamily="34" charset="0"/>
              </a:rPr>
              <a:t>objekta</a:t>
            </a:r>
            <a:r>
              <a:rPr lang="en-US" sz="1600" dirty="0">
                <a:latin typeface="+mn-lt"/>
                <a:cs typeface="Calibri" pitchFamily="34" charset="0"/>
              </a:rPr>
              <a:t> STAVKA (LINE) </a:t>
            </a:r>
            <a:r>
              <a:rPr lang="en-US" sz="1600" dirty="0" err="1">
                <a:latin typeface="+mn-lt"/>
                <a:cs typeface="Calibri" pitchFamily="34" charset="0"/>
              </a:rPr>
              <a:t>ukazuje</a:t>
            </a:r>
            <a:r>
              <a:rPr lang="en-US" sz="1600" dirty="0">
                <a:latin typeface="+mn-lt"/>
                <a:cs typeface="Calibri" pitchFamily="34" charset="0"/>
              </a:rPr>
              <a:t> </a:t>
            </a:r>
            <a:r>
              <a:rPr lang="en-US" sz="1600" dirty="0" err="1">
                <a:latin typeface="+mn-lt"/>
                <a:cs typeface="Calibri" pitchFamily="34" charset="0"/>
              </a:rPr>
              <a:t>da</a:t>
            </a:r>
            <a:r>
              <a:rPr lang="en-US" sz="1600" dirty="0">
                <a:latin typeface="+mn-lt"/>
                <a:cs typeface="Calibri" pitchFamily="34" charset="0"/>
              </a:rPr>
              <a:t> </a:t>
            </a:r>
            <a:r>
              <a:rPr lang="en-US" sz="1600" dirty="0" err="1">
                <a:latin typeface="+mn-lt"/>
                <a:cs typeface="Calibri" pitchFamily="34" charset="0"/>
              </a:rPr>
              <a:t>svaki</a:t>
            </a:r>
            <a:r>
              <a:rPr lang="en-US" sz="1600" dirty="0">
                <a:latin typeface="+mn-lt"/>
                <a:cs typeface="Calibri" pitchFamily="34" charset="0"/>
              </a:rPr>
              <a:t> RAČUN </a:t>
            </a:r>
            <a:r>
              <a:rPr lang="en-US" sz="1600" dirty="0" err="1">
                <a:latin typeface="+mn-lt"/>
                <a:cs typeface="Calibri" pitchFamily="34" charset="0"/>
              </a:rPr>
              <a:t>sadrži</a:t>
            </a:r>
            <a:r>
              <a:rPr lang="en-US" sz="1600" dirty="0">
                <a:latin typeface="+mn-lt"/>
                <a:cs typeface="Calibri" pitchFamily="34" charset="0"/>
              </a:rPr>
              <a:t> </a:t>
            </a:r>
            <a:r>
              <a:rPr lang="en-US" sz="1600" dirty="0" err="1">
                <a:latin typeface="+mn-lt"/>
                <a:cs typeface="Calibri" pitchFamily="34" charset="0"/>
              </a:rPr>
              <a:t>mnogo</a:t>
            </a:r>
            <a:r>
              <a:rPr lang="en-US" sz="1600" dirty="0">
                <a:latin typeface="+mn-lt"/>
                <a:cs typeface="Calibri" pitchFamily="34" charset="0"/>
              </a:rPr>
              <a:t> STAVKI</a:t>
            </a:r>
            <a:r>
              <a:rPr lang="en-US" sz="1600" dirty="0">
                <a:latin typeface="+mn-lt"/>
              </a:rPr>
              <a:t>.</a:t>
            </a:r>
          </a:p>
        </p:txBody>
      </p:sp>
      <p:sp>
        <p:nvSpPr>
          <p:cNvPr id="6" name="Rectangle 5"/>
          <p:cNvSpPr/>
          <p:nvPr/>
        </p:nvSpPr>
        <p:spPr>
          <a:xfrm>
            <a:off x="3111689" y="3598668"/>
            <a:ext cx="2879677" cy="2800767"/>
          </a:xfrm>
          <a:prstGeom prst="rect">
            <a:avLst/>
          </a:prstGeom>
          <a:solidFill>
            <a:schemeClr val="bg1"/>
          </a:solidFill>
          <a:ln>
            <a:solidFill>
              <a:schemeClr val="accent1"/>
            </a:solidFill>
          </a:ln>
        </p:spPr>
        <p:txBody>
          <a:bodyPr wrap="square">
            <a:spAutoFit/>
          </a:bodyPr>
          <a:lstStyle/>
          <a:p>
            <a:r>
              <a:rPr lang="en-US" sz="1600" b="1" dirty="0">
                <a:latin typeface="+mn-lt"/>
              </a:rPr>
              <a:t>UML </a:t>
            </a:r>
            <a:r>
              <a:rPr lang="en-US" sz="1600" b="1" dirty="0" err="1">
                <a:latin typeface="+mn-lt"/>
              </a:rPr>
              <a:t>dijagram</a:t>
            </a:r>
            <a:r>
              <a:rPr lang="en-US" sz="1600" b="1" dirty="0">
                <a:latin typeface="+mn-lt"/>
              </a:rPr>
              <a:t> </a:t>
            </a:r>
            <a:r>
              <a:rPr lang="en-US" sz="1600" b="1" dirty="0" err="1">
                <a:latin typeface="+mn-lt"/>
              </a:rPr>
              <a:t>klasa</a:t>
            </a:r>
            <a:r>
              <a:rPr lang="en-US" sz="1600" dirty="0">
                <a:latin typeface="+mn-lt"/>
              </a:rPr>
              <a:t> </a:t>
            </a:r>
            <a:r>
              <a:rPr lang="en-US" sz="1600" dirty="0" err="1">
                <a:latin typeface="+mn-lt"/>
              </a:rPr>
              <a:t>koristi</a:t>
            </a:r>
            <a:r>
              <a:rPr lang="en-US" sz="1600" dirty="0">
                <a:latin typeface="+mn-lt"/>
              </a:rPr>
              <a:t> tri </a:t>
            </a:r>
            <a:r>
              <a:rPr lang="en-US" sz="1600" dirty="0" err="1">
                <a:latin typeface="+mn-lt"/>
              </a:rPr>
              <a:t>odvojene</a:t>
            </a:r>
            <a:r>
              <a:rPr lang="en-US" sz="1600" dirty="0">
                <a:latin typeface="+mn-lt"/>
              </a:rPr>
              <a:t> </a:t>
            </a:r>
            <a:r>
              <a:rPr lang="en-US" sz="1600" dirty="0" err="1">
                <a:latin typeface="+mn-lt"/>
              </a:rPr>
              <a:t>klase</a:t>
            </a:r>
            <a:r>
              <a:rPr lang="en-US" sz="1600" dirty="0">
                <a:latin typeface="+mn-lt"/>
              </a:rPr>
              <a:t> </a:t>
            </a:r>
            <a:r>
              <a:rPr lang="en-US" sz="1600" dirty="0" err="1">
                <a:latin typeface="+mn-lt"/>
              </a:rPr>
              <a:t>objekata</a:t>
            </a:r>
            <a:r>
              <a:rPr lang="en-US" sz="1600" dirty="0">
                <a:latin typeface="+mn-lt"/>
              </a:rPr>
              <a:t> (KUPAC, RAČUN </a:t>
            </a:r>
            <a:r>
              <a:rPr lang="en-US" sz="1600" dirty="0" err="1">
                <a:latin typeface="+mn-lt"/>
              </a:rPr>
              <a:t>i</a:t>
            </a:r>
            <a:r>
              <a:rPr lang="en-US" sz="1600" dirty="0">
                <a:latin typeface="+mn-lt"/>
              </a:rPr>
              <a:t> STAVKA) </a:t>
            </a:r>
            <a:r>
              <a:rPr lang="en-US" sz="1600" dirty="0" err="1">
                <a:latin typeface="+mn-lt"/>
              </a:rPr>
              <a:t>i</a:t>
            </a:r>
            <a:r>
              <a:rPr lang="en-US" sz="1600" dirty="0">
                <a:latin typeface="+mn-lt"/>
              </a:rPr>
              <a:t> </a:t>
            </a:r>
            <a:r>
              <a:rPr lang="en-US" sz="1600" dirty="0" err="1">
                <a:latin typeface="+mn-lt"/>
              </a:rPr>
              <a:t>dve</a:t>
            </a:r>
            <a:r>
              <a:rPr lang="en-US" sz="1600" dirty="0">
                <a:latin typeface="+mn-lt"/>
              </a:rPr>
              <a:t> </a:t>
            </a:r>
            <a:r>
              <a:rPr lang="en-US" sz="1600" dirty="0" err="1">
                <a:latin typeface="+mn-lt"/>
              </a:rPr>
              <a:t>veze</a:t>
            </a:r>
            <a:r>
              <a:rPr lang="en-US" sz="1600" dirty="0">
                <a:latin typeface="+mn-lt"/>
              </a:rPr>
              <a:t> da </a:t>
            </a:r>
            <a:r>
              <a:rPr lang="en-US" sz="1600" dirty="0" err="1">
                <a:latin typeface="+mn-lt"/>
              </a:rPr>
              <a:t>predstavi</a:t>
            </a:r>
            <a:r>
              <a:rPr lang="en-US" sz="1600" dirty="0">
                <a:latin typeface="+mn-lt"/>
              </a:rPr>
              <a:t> </a:t>
            </a:r>
            <a:r>
              <a:rPr lang="en-US" sz="1600" dirty="0" err="1">
                <a:latin typeface="+mn-lt"/>
              </a:rPr>
              <a:t>ovaj</a:t>
            </a:r>
            <a:r>
              <a:rPr lang="en-US" sz="1600" dirty="0">
                <a:latin typeface="+mn-lt"/>
              </a:rPr>
              <a:t> </a:t>
            </a:r>
            <a:r>
              <a:rPr lang="en-US" sz="1600" dirty="0" err="1">
                <a:latin typeface="+mn-lt"/>
              </a:rPr>
              <a:t>jednostavni</a:t>
            </a:r>
            <a:r>
              <a:rPr lang="en-US" sz="1600" dirty="0">
                <a:latin typeface="+mn-lt"/>
              </a:rPr>
              <a:t> problem </a:t>
            </a:r>
            <a:r>
              <a:rPr lang="en-US" sz="1600" dirty="0" err="1">
                <a:latin typeface="+mn-lt"/>
              </a:rPr>
              <a:t>fakturisanja</a:t>
            </a:r>
            <a:r>
              <a:rPr lang="en-US" sz="1600" dirty="0">
                <a:latin typeface="+mn-lt"/>
              </a:rPr>
              <a:t>. </a:t>
            </a:r>
            <a:r>
              <a:rPr lang="en-US" sz="1600" dirty="0" err="1">
                <a:latin typeface="+mn-lt"/>
              </a:rPr>
              <a:t>Obratite</a:t>
            </a:r>
            <a:r>
              <a:rPr lang="en-US" sz="1600" dirty="0">
                <a:latin typeface="+mn-lt"/>
              </a:rPr>
              <a:t> </a:t>
            </a:r>
            <a:r>
              <a:rPr lang="en-US" sz="1600" dirty="0" err="1">
                <a:latin typeface="+mn-lt"/>
              </a:rPr>
              <a:t>pažnju</a:t>
            </a:r>
            <a:r>
              <a:rPr lang="en-US" sz="1600" dirty="0">
                <a:latin typeface="+mn-lt"/>
              </a:rPr>
              <a:t> </a:t>
            </a:r>
            <a:r>
              <a:rPr lang="en-US" sz="1600" dirty="0" err="1">
                <a:latin typeface="+mn-lt"/>
              </a:rPr>
              <a:t>da</a:t>
            </a:r>
            <a:r>
              <a:rPr lang="en-US" sz="1600" dirty="0">
                <a:latin typeface="+mn-lt"/>
              </a:rPr>
              <a:t> se </a:t>
            </a:r>
            <a:r>
              <a:rPr lang="en-US" sz="1600" dirty="0" err="1">
                <a:latin typeface="+mn-lt"/>
              </a:rPr>
              <a:t>veze</a:t>
            </a:r>
            <a:r>
              <a:rPr lang="en-US" sz="1600" dirty="0">
                <a:latin typeface="+mn-lt"/>
              </a:rPr>
              <a:t> </a:t>
            </a:r>
            <a:r>
              <a:rPr lang="en-US" sz="1600" dirty="0" err="1">
                <a:latin typeface="+mn-lt"/>
              </a:rPr>
              <a:t>označavaju</a:t>
            </a:r>
            <a:r>
              <a:rPr lang="en-US" sz="1600" dirty="0">
                <a:latin typeface="+mn-lt"/>
              </a:rPr>
              <a:t> </a:t>
            </a:r>
            <a:r>
              <a:rPr lang="en-US" sz="1600" dirty="0" err="1">
                <a:latin typeface="+mn-lt"/>
              </a:rPr>
              <a:t>simbolima</a:t>
            </a:r>
            <a:r>
              <a:rPr lang="en-US" sz="1600" dirty="0">
                <a:latin typeface="+mn-lt"/>
              </a:rPr>
              <a:t> 1..1, 0..* </a:t>
            </a:r>
            <a:r>
              <a:rPr lang="en-US" sz="1600" dirty="0" err="1">
                <a:latin typeface="+mn-lt"/>
              </a:rPr>
              <a:t>i</a:t>
            </a:r>
            <a:r>
              <a:rPr lang="en-US" sz="1600" dirty="0">
                <a:latin typeface="+mn-lt"/>
              </a:rPr>
              <a:t> 1..*, </a:t>
            </a:r>
            <a:r>
              <a:rPr lang="en-US" sz="1600" dirty="0" err="1">
                <a:latin typeface="+mn-lt"/>
              </a:rPr>
              <a:t>i</a:t>
            </a:r>
            <a:r>
              <a:rPr lang="en-US" sz="1600" dirty="0">
                <a:latin typeface="+mn-lt"/>
              </a:rPr>
              <a:t> </a:t>
            </a:r>
            <a:r>
              <a:rPr lang="en-US" sz="1600" dirty="0" err="1">
                <a:latin typeface="+mn-lt"/>
              </a:rPr>
              <a:t>da</a:t>
            </a:r>
            <a:r>
              <a:rPr lang="en-US" sz="1600" dirty="0">
                <a:latin typeface="+mn-lt"/>
              </a:rPr>
              <a:t> </a:t>
            </a:r>
            <a:r>
              <a:rPr lang="en-US" sz="1600" dirty="0" err="1">
                <a:latin typeface="+mn-lt"/>
              </a:rPr>
              <a:t>su</a:t>
            </a:r>
            <a:r>
              <a:rPr lang="en-US" sz="1600" dirty="0">
                <a:latin typeface="+mn-lt"/>
              </a:rPr>
              <a:t> </a:t>
            </a:r>
            <a:r>
              <a:rPr lang="en-US" sz="1600" dirty="0" err="1">
                <a:latin typeface="+mn-lt"/>
              </a:rPr>
              <a:t>veze</a:t>
            </a:r>
            <a:r>
              <a:rPr lang="en-US" sz="1600" dirty="0">
                <a:latin typeface="+mn-lt"/>
              </a:rPr>
              <a:t> </a:t>
            </a:r>
            <a:r>
              <a:rPr lang="en-US" sz="1600" dirty="0" err="1">
                <a:latin typeface="+mn-lt"/>
              </a:rPr>
              <a:t>nazvane</a:t>
            </a:r>
            <a:r>
              <a:rPr lang="en-US" sz="1600" dirty="0">
                <a:latin typeface="+mn-lt"/>
              </a:rPr>
              <a:t> </a:t>
            </a:r>
            <a:r>
              <a:rPr lang="en-US" sz="1600" dirty="0" err="1">
                <a:latin typeface="+mn-lt"/>
              </a:rPr>
              <a:t>na</a:t>
            </a:r>
            <a:r>
              <a:rPr lang="en-US" sz="1600" dirty="0">
                <a:latin typeface="+mn-lt"/>
              </a:rPr>
              <a:t> </a:t>
            </a:r>
            <a:r>
              <a:rPr lang="en-US" sz="1600" dirty="0" err="1">
                <a:latin typeface="+mn-lt"/>
              </a:rPr>
              <a:t>oba</a:t>
            </a:r>
            <a:r>
              <a:rPr lang="en-US" sz="1600" dirty="0">
                <a:latin typeface="+mn-lt"/>
              </a:rPr>
              <a:t> </a:t>
            </a:r>
            <a:r>
              <a:rPr lang="en-US" sz="1600" dirty="0" err="1">
                <a:latin typeface="+mn-lt"/>
              </a:rPr>
              <a:t>kraja</a:t>
            </a:r>
            <a:r>
              <a:rPr lang="en-US" sz="1600" dirty="0">
                <a:latin typeface="+mn-lt"/>
              </a:rPr>
              <a:t> </a:t>
            </a:r>
            <a:r>
              <a:rPr lang="en-US" sz="1600" dirty="0" err="1">
                <a:latin typeface="+mn-lt"/>
              </a:rPr>
              <a:t>kako</a:t>
            </a:r>
            <a:r>
              <a:rPr lang="en-US" sz="1600" dirty="0">
                <a:latin typeface="+mn-lt"/>
              </a:rPr>
              <a:t> bi se </a:t>
            </a:r>
            <a:r>
              <a:rPr lang="en-US" sz="1600" dirty="0" err="1">
                <a:latin typeface="+mn-lt"/>
              </a:rPr>
              <a:t>predstavile</a:t>
            </a:r>
            <a:r>
              <a:rPr lang="en-US" sz="1600" dirty="0">
                <a:latin typeface="+mn-lt"/>
              </a:rPr>
              <a:t> </a:t>
            </a:r>
            <a:r>
              <a:rPr lang="en-US" sz="1600" dirty="0" err="1">
                <a:latin typeface="+mn-lt"/>
              </a:rPr>
              <a:t>različite</a:t>
            </a:r>
            <a:r>
              <a:rPr lang="en-US" sz="1600" dirty="0">
                <a:latin typeface="+mn-lt"/>
              </a:rPr>
              <a:t> "</a:t>
            </a:r>
            <a:r>
              <a:rPr lang="en-US" sz="1600" dirty="0" err="1">
                <a:latin typeface="+mn-lt"/>
              </a:rPr>
              <a:t>uloge</a:t>
            </a:r>
            <a:r>
              <a:rPr lang="en-US" sz="1600" dirty="0">
                <a:latin typeface="+mn-lt"/>
              </a:rPr>
              <a:t>" </a:t>
            </a:r>
            <a:r>
              <a:rPr lang="en-US" sz="1600" dirty="0" err="1">
                <a:latin typeface="+mn-lt"/>
              </a:rPr>
              <a:t>koje</a:t>
            </a:r>
            <a:r>
              <a:rPr lang="en-US" sz="1600" dirty="0">
                <a:latin typeface="+mn-lt"/>
              </a:rPr>
              <a:t> </a:t>
            </a:r>
            <a:r>
              <a:rPr lang="en-US" sz="1600" dirty="0" err="1">
                <a:latin typeface="+mn-lt"/>
              </a:rPr>
              <a:t>objekti</a:t>
            </a:r>
            <a:r>
              <a:rPr lang="en-US" sz="1600" dirty="0">
                <a:latin typeface="+mn-lt"/>
              </a:rPr>
              <a:t> </a:t>
            </a:r>
            <a:r>
              <a:rPr lang="en-US" sz="1600" dirty="0" err="1">
                <a:latin typeface="+mn-lt"/>
              </a:rPr>
              <a:t>igraju</a:t>
            </a:r>
            <a:r>
              <a:rPr lang="en-US" sz="1600" dirty="0">
                <a:latin typeface="+mn-lt"/>
              </a:rPr>
              <a:t> u </a:t>
            </a:r>
            <a:r>
              <a:rPr lang="en-US" sz="1600" dirty="0" err="1">
                <a:latin typeface="+mn-lt"/>
              </a:rPr>
              <a:t>odnosu</a:t>
            </a:r>
            <a:r>
              <a:rPr lang="en-US" sz="1600" dirty="0">
                <a:latin typeface="+mn-lt"/>
              </a:rPr>
              <a:t>.</a:t>
            </a:r>
          </a:p>
        </p:txBody>
      </p:sp>
      <p:sp>
        <p:nvSpPr>
          <p:cNvPr id="7" name="Rectangle 6"/>
          <p:cNvSpPr/>
          <p:nvPr/>
        </p:nvSpPr>
        <p:spPr>
          <a:xfrm>
            <a:off x="6052782" y="3072348"/>
            <a:ext cx="3091218" cy="3785652"/>
          </a:xfrm>
          <a:prstGeom prst="rect">
            <a:avLst/>
          </a:prstGeom>
          <a:solidFill>
            <a:schemeClr val="bg1"/>
          </a:solidFill>
          <a:ln>
            <a:solidFill>
              <a:schemeClr val="accent1"/>
            </a:solidFill>
          </a:ln>
        </p:spPr>
        <p:txBody>
          <a:bodyPr wrap="square">
            <a:spAutoFit/>
          </a:bodyPr>
          <a:lstStyle/>
          <a:p>
            <a:r>
              <a:rPr lang="vi-VN" sz="1600" b="1" dirty="0">
                <a:latin typeface="Calibri" pitchFamily="34" charset="0"/>
                <a:cs typeface="Calibri" pitchFamily="34" charset="0"/>
              </a:rPr>
              <a:t>ER model</a:t>
            </a:r>
            <a:r>
              <a:rPr lang="vi-VN" sz="1600" dirty="0">
                <a:latin typeface="Calibri" pitchFamily="34" charset="0"/>
                <a:cs typeface="Calibri" pitchFamily="34" charset="0"/>
              </a:rPr>
              <a:t> takođe koristi tri odvojena entiteta i dve veze da predstavi ovaj jednostavni problem fakturisanja.</a:t>
            </a:r>
          </a:p>
          <a:p>
            <a:r>
              <a:rPr lang="vi-VN" sz="1600" dirty="0">
                <a:latin typeface="Calibri" pitchFamily="34" charset="0"/>
                <a:cs typeface="Calibri" pitchFamily="34" charset="0"/>
              </a:rPr>
              <a:t> Napredak u OODM (Objektno-Orijentisanih Modela Podataka) osećao se u mnogim oblastima, od modeliranja sistema do programiranja. Dodata semantika OODM omogućila je bogatiju reprezentaciju složenih objekata, što je zauzvrat omogućilo aplikacijama da podrže sve kompleksnije objekte na inovativne načine.</a:t>
            </a:r>
          </a:p>
        </p:txBody>
      </p:sp>
    </p:spTree>
  </p:cSld>
  <p:clrMapOvr>
    <a:masterClrMapping/>
  </p:clrMapOvr>
  <p:transition>
    <p:wheel spokes="8"/>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bwMode="auto">
          <a:xfrm>
            <a:off x="450850" y="82550"/>
            <a:ext cx="8261350" cy="10842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r-Latn-CS"/>
              <a:t>Poslovna pravila </a:t>
            </a:r>
            <a:endParaRPr lang="en-US"/>
          </a:p>
        </p:txBody>
      </p:sp>
      <p:sp>
        <p:nvSpPr>
          <p:cNvPr id="39940" name="Rectangle 3"/>
          <p:cNvSpPr>
            <a:spLocks noGrp="1" noChangeArrowheads="1"/>
          </p:cNvSpPr>
          <p:nvPr>
            <p:ph idx="1"/>
          </p:nvPr>
        </p:nvSpPr>
        <p:spPr>
          <a:xfrm>
            <a:off x="153988" y="993775"/>
            <a:ext cx="8990012" cy="5526088"/>
          </a:xfrm>
        </p:spPr>
        <p:txBody>
          <a:bodyPr/>
          <a:lstStyle/>
          <a:p>
            <a:pPr marL="0" indent="0" eaLnBrk="1" fontAlgn="auto" hangingPunct="1">
              <a:lnSpc>
                <a:spcPct val="80000"/>
              </a:lnSpc>
              <a:spcAft>
                <a:spcPts val="0"/>
              </a:spcAft>
              <a:buFontTx/>
              <a:buNone/>
              <a:defRPr/>
            </a:pPr>
            <a:endParaRPr lang="en-US" sz="2000" dirty="0"/>
          </a:p>
          <a:p>
            <a:pPr marL="0" indent="0" eaLnBrk="1" fontAlgn="auto" hangingPunct="1">
              <a:lnSpc>
                <a:spcPct val="80000"/>
              </a:lnSpc>
              <a:spcAft>
                <a:spcPts val="0"/>
              </a:spcAft>
              <a:buFont typeface="Arial" panose="020B0604020202020204" pitchFamily="34" charset="0"/>
              <a:buNone/>
              <a:defRPr/>
            </a:pPr>
            <a:r>
              <a:rPr lang="en-US" sz="2000" dirty="0" err="1">
                <a:latin typeface="Calibri" pitchFamily="34" charset="0"/>
                <a:cs typeface="Calibri" pitchFamily="34" charset="0"/>
              </a:rPr>
              <a:t>Poslovna</a:t>
            </a:r>
            <a:r>
              <a:rPr lang="en-US" sz="2000" dirty="0">
                <a:latin typeface="Calibri" pitchFamily="34" charset="0"/>
                <a:cs typeface="Calibri" pitchFamily="34" charset="0"/>
              </a:rPr>
              <a:t> </a:t>
            </a:r>
            <a:r>
              <a:rPr lang="en-US" sz="2000" dirty="0" err="1">
                <a:latin typeface="Calibri" pitchFamily="34" charset="0"/>
                <a:cs typeface="Calibri" pitchFamily="34" charset="0"/>
              </a:rPr>
              <a:t>pravila</a:t>
            </a:r>
            <a:r>
              <a:rPr lang="en-US" sz="2000" dirty="0">
                <a:latin typeface="Calibri" pitchFamily="34" charset="0"/>
                <a:cs typeface="Calibri" pitchFamily="34" charset="0"/>
              </a:rPr>
              <a:t> </a:t>
            </a:r>
            <a:r>
              <a:rPr lang="en-US" sz="2000" dirty="0" err="1">
                <a:latin typeface="Calibri" pitchFamily="34" charset="0"/>
                <a:cs typeface="Calibri" pitchFamily="34" charset="0"/>
              </a:rPr>
              <a:t>su</a:t>
            </a:r>
            <a:r>
              <a:rPr lang="en-US" sz="2000" dirty="0">
                <a:latin typeface="Calibri" pitchFamily="34" charset="0"/>
                <a:cs typeface="Calibri" pitchFamily="34" charset="0"/>
              </a:rPr>
              <a:t> </a:t>
            </a:r>
            <a:r>
              <a:rPr lang="en-US" sz="2000" dirty="0" err="1">
                <a:latin typeface="Calibri" pitchFamily="34" charset="0"/>
                <a:cs typeface="Calibri" pitchFamily="34" charset="0"/>
              </a:rPr>
              <a:t>specifikacije</a:t>
            </a:r>
            <a:r>
              <a:rPr lang="en-US" sz="2000" dirty="0">
                <a:latin typeface="Calibri" pitchFamily="34" charset="0"/>
                <a:cs typeface="Calibri" pitchFamily="34" charset="0"/>
              </a:rPr>
              <a:t> </a:t>
            </a:r>
            <a:r>
              <a:rPr lang="en-US" sz="2000" dirty="0" err="1">
                <a:latin typeface="Calibri" pitchFamily="34" charset="0"/>
                <a:cs typeface="Calibri" pitchFamily="34" charset="0"/>
              </a:rPr>
              <a:t>koje</a:t>
            </a:r>
            <a:r>
              <a:rPr lang="en-US" sz="2000" dirty="0">
                <a:latin typeface="Calibri" pitchFamily="34" charset="0"/>
                <a:cs typeface="Calibri" pitchFamily="34" charset="0"/>
              </a:rPr>
              <a:t> </a:t>
            </a:r>
            <a:r>
              <a:rPr lang="en-US" sz="2000" dirty="0" err="1">
                <a:latin typeface="Calibri" pitchFamily="34" charset="0"/>
                <a:cs typeface="Calibri" pitchFamily="34" charset="0"/>
              </a:rPr>
              <a:t>čuvaju</a:t>
            </a:r>
            <a:r>
              <a:rPr lang="en-US" sz="2000" dirty="0">
                <a:latin typeface="Calibri" pitchFamily="34" charset="0"/>
                <a:cs typeface="Calibri" pitchFamily="34" charset="0"/>
              </a:rPr>
              <a:t> </a:t>
            </a:r>
            <a:r>
              <a:rPr lang="en-US" sz="2000" dirty="0" err="1">
                <a:latin typeface="Calibri" pitchFamily="34" charset="0"/>
                <a:cs typeface="Calibri" pitchFamily="34" charset="0"/>
              </a:rPr>
              <a:t>integritet</a:t>
            </a:r>
            <a:r>
              <a:rPr lang="en-US" sz="2000" dirty="0">
                <a:latin typeface="Calibri" pitchFamily="34" charset="0"/>
                <a:cs typeface="Calibri" pitchFamily="34" charset="0"/>
              </a:rPr>
              <a:t> </a:t>
            </a:r>
            <a:r>
              <a:rPr lang="en-US" sz="2000" dirty="0" err="1">
                <a:latin typeface="Calibri" pitchFamily="34" charset="0"/>
                <a:cs typeface="Calibri" pitchFamily="34" charset="0"/>
              </a:rPr>
              <a:t>lokalnog</a:t>
            </a:r>
            <a:r>
              <a:rPr lang="en-US" sz="2000" dirty="0">
                <a:latin typeface="Calibri" pitchFamily="34" charset="0"/>
                <a:cs typeface="Calibri" pitchFamily="34" charset="0"/>
              </a:rPr>
              <a:t> </a:t>
            </a:r>
            <a:r>
              <a:rPr lang="en-US" sz="2000" dirty="0" err="1">
                <a:latin typeface="Calibri" pitchFamily="34" charset="0"/>
                <a:cs typeface="Calibri" pitchFamily="34" charset="0"/>
              </a:rPr>
              <a:t>modela</a:t>
            </a:r>
            <a:r>
              <a:rPr lang="en-US" sz="2000" dirty="0">
                <a:latin typeface="Calibri" pitchFamily="34" charset="0"/>
                <a:cs typeface="Calibri" pitchFamily="34" charset="0"/>
              </a:rPr>
              <a:t> </a:t>
            </a:r>
            <a:r>
              <a:rPr lang="en-US" sz="2000" dirty="0" err="1">
                <a:latin typeface="Calibri" pitchFamily="34" charset="0"/>
                <a:cs typeface="Calibri" pitchFamily="34" charset="0"/>
              </a:rPr>
              <a:t>podataka</a:t>
            </a:r>
            <a:r>
              <a:rPr lang="en-US" sz="2000" dirty="0">
                <a:latin typeface="Calibri" pitchFamily="34" charset="0"/>
                <a:cs typeface="Calibri" pitchFamily="34" charset="0"/>
              </a:rPr>
              <a:t>.</a:t>
            </a:r>
          </a:p>
          <a:p>
            <a:pPr marL="0" indent="0" eaLnBrk="1" fontAlgn="auto" hangingPunct="1">
              <a:lnSpc>
                <a:spcPct val="80000"/>
              </a:lnSpc>
              <a:spcAft>
                <a:spcPts val="0"/>
              </a:spcAft>
              <a:buFont typeface="Arial" panose="020B0604020202020204" pitchFamily="34" charset="0"/>
              <a:buNone/>
              <a:defRPr/>
            </a:pPr>
            <a:r>
              <a:rPr lang="sr-Latn-CS" sz="2000" dirty="0">
                <a:latin typeface="Calibri" pitchFamily="34" charset="0"/>
                <a:cs typeface="Calibri" pitchFamily="34" charset="0"/>
              </a:rPr>
              <a:t>Četiri osnovna poslovn</a:t>
            </a:r>
            <a:r>
              <a:rPr lang="en-GB" sz="2000" dirty="0">
                <a:latin typeface="Calibri" pitchFamily="34" charset="0"/>
                <a:cs typeface="Calibri" pitchFamily="34" charset="0"/>
              </a:rPr>
              <a:t>a </a:t>
            </a:r>
            <a:r>
              <a:rPr lang="en-GB" sz="2000" dirty="0" err="1">
                <a:latin typeface="Calibri" pitchFamily="34" charset="0"/>
                <a:cs typeface="Calibri" pitchFamily="34" charset="0"/>
              </a:rPr>
              <a:t>pravila</a:t>
            </a:r>
            <a:r>
              <a:rPr lang="en-GB" sz="2000" dirty="0">
                <a:latin typeface="Calibri" pitchFamily="34" charset="0"/>
                <a:cs typeface="Calibri" pitchFamily="34" charset="0"/>
              </a:rPr>
              <a:t> se </a:t>
            </a:r>
            <a:r>
              <a:rPr lang="en-GB" sz="2000" dirty="0" err="1">
                <a:latin typeface="Calibri" pitchFamily="34" charset="0"/>
                <a:cs typeface="Calibri" pitchFamily="34" charset="0"/>
              </a:rPr>
              <a:t>odnose</a:t>
            </a:r>
            <a:r>
              <a:rPr lang="en-GB" sz="2000" dirty="0">
                <a:latin typeface="Calibri" pitchFamily="34" charset="0"/>
                <a:cs typeface="Calibri" pitchFamily="34" charset="0"/>
              </a:rPr>
              <a:t> </a:t>
            </a:r>
            <a:r>
              <a:rPr lang="en-GB" sz="2000" dirty="0" err="1">
                <a:latin typeface="Calibri" pitchFamily="34" charset="0"/>
                <a:cs typeface="Calibri" pitchFamily="34" charset="0"/>
              </a:rPr>
              <a:t>na</a:t>
            </a:r>
            <a:r>
              <a:rPr lang="en-GB" sz="2000" dirty="0">
                <a:latin typeface="Calibri" pitchFamily="34" charset="0"/>
                <a:cs typeface="Calibri" pitchFamily="34" charset="0"/>
              </a:rPr>
              <a:t>:</a:t>
            </a:r>
            <a:endParaRPr lang="en-US" sz="2000" dirty="0">
              <a:latin typeface="Calibri" pitchFamily="34" charset="0"/>
              <a:cs typeface="Calibri" pitchFamily="34" charset="0"/>
            </a:endParaRPr>
          </a:p>
          <a:p>
            <a:pPr marL="0" indent="0" eaLnBrk="1" fontAlgn="auto" hangingPunct="1">
              <a:lnSpc>
                <a:spcPct val="80000"/>
              </a:lnSpc>
              <a:spcAft>
                <a:spcPts val="0"/>
              </a:spcAft>
              <a:buFont typeface="Arial" panose="020B0604020202020204" pitchFamily="34" charset="0"/>
              <a:buNone/>
              <a:defRPr/>
            </a:pPr>
            <a:endParaRPr lang="sr-Latn-CS" sz="2000" dirty="0">
              <a:latin typeface="Calibri" pitchFamily="34" charset="0"/>
              <a:cs typeface="Calibri" pitchFamily="34" charset="0"/>
            </a:endParaRPr>
          </a:p>
          <a:p>
            <a:pPr lvl="1" eaLnBrk="1" fontAlgn="auto" hangingPunct="1">
              <a:lnSpc>
                <a:spcPct val="80000"/>
              </a:lnSpc>
              <a:spcAft>
                <a:spcPts val="0"/>
              </a:spcAft>
              <a:buFont typeface="Arial" panose="020B0604020202020204" pitchFamily="34" charset="0"/>
              <a:buChar char="•"/>
              <a:defRPr/>
            </a:pPr>
            <a:r>
              <a:rPr lang="en-GB" b="1" i="1" dirty="0" err="1">
                <a:latin typeface="Calibri" pitchFamily="34" charset="0"/>
                <a:cs typeface="Calibri" pitchFamily="34" charset="0"/>
              </a:rPr>
              <a:t>Integritet</a:t>
            </a:r>
            <a:r>
              <a:rPr lang="en-GB" b="1" i="1" dirty="0">
                <a:latin typeface="Calibri" pitchFamily="34" charset="0"/>
                <a:cs typeface="Calibri" pitchFamily="34" charset="0"/>
              </a:rPr>
              <a:t> </a:t>
            </a:r>
            <a:r>
              <a:rPr lang="en-GB" b="1" i="1" dirty="0" err="1">
                <a:latin typeface="Calibri" pitchFamily="34" charset="0"/>
                <a:cs typeface="Calibri" pitchFamily="34" charset="0"/>
              </a:rPr>
              <a:t>entiteta</a:t>
            </a:r>
            <a:r>
              <a:rPr lang="en-GB" b="1" i="1" dirty="0">
                <a:latin typeface="Calibri" pitchFamily="34" charset="0"/>
                <a:cs typeface="Calibri" pitchFamily="34" charset="0"/>
              </a:rPr>
              <a:t>:</a:t>
            </a:r>
            <a:r>
              <a:rPr lang="en-GB" i="1" dirty="0">
                <a:latin typeface="Calibri" pitchFamily="34" charset="0"/>
                <a:cs typeface="Calibri" pitchFamily="34" charset="0"/>
              </a:rPr>
              <a:t> </a:t>
            </a:r>
            <a:r>
              <a:rPr lang="en-GB" dirty="0" err="1">
                <a:latin typeface="Calibri" pitchFamily="34" charset="0"/>
                <a:cs typeface="Calibri" pitchFamily="34" charset="0"/>
              </a:rPr>
              <a:t>Svaka</a:t>
            </a:r>
            <a:r>
              <a:rPr lang="en-GB" dirty="0">
                <a:latin typeface="Calibri" pitchFamily="34" charset="0"/>
                <a:cs typeface="Calibri" pitchFamily="34" charset="0"/>
              </a:rPr>
              <a:t> </a:t>
            </a:r>
            <a:r>
              <a:rPr lang="en-GB" dirty="0" err="1">
                <a:latin typeface="Calibri" pitchFamily="34" charset="0"/>
                <a:cs typeface="Calibri" pitchFamily="34" charset="0"/>
              </a:rPr>
              <a:t>instanca</a:t>
            </a:r>
            <a:r>
              <a:rPr lang="en-GB" dirty="0">
                <a:latin typeface="Calibri" pitchFamily="34" charset="0"/>
                <a:cs typeface="Calibri" pitchFamily="34" charset="0"/>
              </a:rPr>
              <a:t> </a:t>
            </a:r>
            <a:r>
              <a:rPr lang="en-GB" dirty="0" err="1">
                <a:latin typeface="Calibri" pitchFamily="34" charset="0"/>
                <a:cs typeface="Calibri" pitchFamily="34" charset="0"/>
              </a:rPr>
              <a:t>jednog</a:t>
            </a:r>
            <a:r>
              <a:rPr lang="en-GB" dirty="0">
                <a:latin typeface="Calibri" pitchFamily="34" charset="0"/>
                <a:cs typeface="Calibri" pitchFamily="34" charset="0"/>
              </a:rPr>
              <a:t> </a:t>
            </a:r>
            <a:r>
              <a:rPr lang="en-GB" dirty="0" err="1">
                <a:latin typeface="Calibri" pitchFamily="34" charset="0"/>
                <a:cs typeface="Calibri" pitchFamily="34" charset="0"/>
              </a:rPr>
              <a:t>tipa</a:t>
            </a:r>
            <a:r>
              <a:rPr lang="en-GB" dirty="0">
                <a:latin typeface="Calibri" pitchFamily="34" charset="0"/>
                <a:cs typeface="Calibri" pitchFamily="34" charset="0"/>
              </a:rPr>
              <a:t> </a:t>
            </a:r>
            <a:r>
              <a:rPr lang="en-GB" dirty="0" err="1">
                <a:latin typeface="Calibri" pitchFamily="34" charset="0"/>
                <a:cs typeface="Calibri" pitchFamily="34" charset="0"/>
              </a:rPr>
              <a:t>entiteta</a:t>
            </a:r>
            <a:r>
              <a:rPr lang="en-GB" dirty="0">
                <a:latin typeface="Calibri" pitchFamily="34" charset="0"/>
                <a:cs typeface="Calibri" pitchFamily="34" charset="0"/>
              </a:rPr>
              <a:t> </a:t>
            </a:r>
            <a:r>
              <a:rPr lang="en-GB" dirty="0" err="1">
                <a:latin typeface="Calibri" pitchFamily="34" charset="0"/>
                <a:cs typeface="Calibri" pitchFamily="34" charset="0"/>
              </a:rPr>
              <a:t>mora</a:t>
            </a:r>
            <a:r>
              <a:rPr lang="en-GB" dirty="0">
                <a:latin typeface="Calibri" pitchFamily="34" charset="0"/>
                <a:cs typeface="Calibri" pitchFamily="34" charset="0"/>
              </a:rPr>
              <a:t> </a:t>
            </a:r>
            <a:r>
              <a:rPr lang="en-GB" dirty="0" err="1">
                <a:latin typeface="Calibri" pitchFamily="34" charset="0"/>
                <a:cs typeface="Calibri" pitchFamily="34" charset="0"/>
              </a:rPr>
              <a:t>da</a:t>
            </a:r>
            <a:r>
              <a:rPr lang="en-GB" dirty="0">
                <a:latin typeface="Calibri" pitchFamily="34" charset="0"/>
                <a:cs typeface="Calibri" pitchFamily="34" charset="0"/>
              </a:rPr>
              <a:t> </a:t>
            </a:r>
            <a:r>
              <a:rPr lang="en-GB" dirty="0" err="1">
                <a:latin typeface="Calibri" pitchFamily="34" charset="0"/>
                <a:cs typeface="Calibri" pitchFamily="34" charset="0"/>
              </a:rPr>
              <a:t>ima</a:t>
            </a:r>
            <a:r>
              <a:rPr lang="en-GB" dirty="0">
                <a:latin typeface="Calibri" pitchFamily="34" charset="0"/>
                <a:cs typeface="Calibri" pitchFamily="34" charset="0"/>
              </a:rPr>
              <a:t> </a:t>
            </a:r>
            <a:r>
              <a:rPr lang="en-GB" dirty="0" err="1">
                <a:latin typeface="Calibri" pitchFamily="34" charset="0"/>
                <a:cs typeface="Calibri" pitchFamily="34" charset="0"/>
              </a:rPr>
              <a:t>jedinistveni</a:t>
            </a:r>
            <a:r>
              <a:rPr lang="en-GB" dirty="0">
                <a:latin typeface="Calibri" pitchFamily="34" charset="0"/>
                <a:cs typeface="Calibri" pitchFamily="34" charset="0"/>
              </a:rPr>
              <a:t> </a:t>
            </a:r>
            <a:r>
              <a:rPr lang="en-GB" dirty="0" err="1">
                <a:latin typeface="Calibri" pitchFamily="34" charset="0"/>
                <a:cs typeface="Calibri" pitchFamily="34" charset="0"/>
              </a:rPr>
              <a:t>identifikator</a:t>
            </a:r>
            <a:r>
              <a:rPr lang="en-GB" dirty="0">
                <a:latin typeface="Calibri" pitchFamily="34" charset="0"/>
                <a:cs typeface="Calibri" pitchFamily="34" charset="0"/>
              </a:rPr>
              <a:t> </a:t>
            </a:r>
            <a:r>
              <a:rPr lang="en-GB" dirty="0" err="1">
                <a:latin typeface="Calibri" pitchFamily="34" charset="0"/>
                <a:cs typeface="Calibri" pitchFamily="34" charset="0"/>
              </a:rPr>
              <a:t>koji</a:t>
            </a:r>
            <a:r>
              <a:rPr lang="en-GB" dirty="0">
                <a:latin typeface="Calibri" pitchFamily="34" charset="0"/>
                <a:cs typeface="Calibri" pitchFamily="34" charset="0"/>
              </a:rPr>
              <a:t> </a:t>
            </a:r>
            <a:r>
              <a:rPr lang="en-GB" dirty="0" err="1">
                <a:latin typeface="Calibri" pitchFamily="34" charset="0"/>
                <a:cs typeface="Calibri" pitchFamily="34" charset="0"/>
              </a:rPr>
              <a:t>nije</a:t>
            </a:r>
            <a:r>
              <a:rPr lang="en-GB" dirty="0">
                <a:latin typeface="Calibri" pitchFamily="34" charset="0"/>
                <a:cs typeface="Calibri" pitchFamily="34" charset="0"/>
              </a:rPr>
              <a:t> null</a:t>
            </a:r>
            <a:r>
              <a:rPr lang="sr-Latn-CS" dirty="0">
                <a:latin typeface="Calibri" pitchFamily="34" charset="0"/>
                <a:cs typeface="Calibri" pitchFamily="34" charset="0"/>
              </a:rPr>
              <a:t>. </a:t>
            </a:r>
            <a:r>
              <a:rPr lang="en-US" dirty="0" err="1">
                <a:latin typeface="Calibri" pitchFamily="34" charset="0"/>
                <a:cs typeface="Calibri" pitchFamily="34" charset="0"/>
              </a:rPr>
              <a:t>Integritetom</a:t>
            </a:r>
            <a:r>
              <a:rPr lang="en-US" dirty="0">
                <a:latin typeface="Calibri" pitchFamily="34" charset="0"/>
                <a:cs typeface="Calibri" pitchFamily="34" charset="0"/>
              </a:rPr>
              <a:t> </a:t>
            </a:r>
            <a:r>
              <a:rPr lang="en-US" dirty="0" err="1">
                <a:latin typeface="Calibri" pitchFamily="34" charset="0"/>
                <a:cs typeface="Calibri" pitchFamily="34" charset="0"/>
              </a:rPr>
              <a:t>entiteta</a:t>
            </a:r>
            <a:r>
              <a:rPr lang="en-US" dirty="0">
                <a:latin typeface="Calibri" pitchFamily="34" charset="0"/>
                <a:cs typeface="Calibri" pitchFamily="34" charset="0"/>
              </a:rPr>
              <a:t> se </a:t>
            </a:r>
            <a:r>
              <a:rPr lang="en-US" dirty="0" err="1">
                <a:latin typeface="Calibri" pitchFamily="34" charset="0"/>
                <a:cs typeface="Calibri" pitchFamily="34" charset="0"/>
              </a:rPr>
              <a:t>definiše</a:t>
            </a:r>
            <a:r>
              <a:rPr lang="en-US" dirty="0">
                <a:latin typeface="Calibri" pitchFamily="34" charset="0"/>
                <a:cs typeface="Calibri" pitchFamily="34" charset="0"/>
              </a:rPr>
              <a:t> </a:t>
            </a:r>
            <a:r>
              <a:rPr lang="en-US" dirty="0" err="1">
                <a:solidFill>
                  <a:srgbClr val="FF0000"/>
                </a:solidFill>
                <a:latin typeface="Calibri" pitchFamily="34" charset="0"/>
                <a:cs typeface="Calibri" pitchFamily="34" charset="0"/>
              </a:rPr>
              <a:t>nemogućnost</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postajanja</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dva</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primerka</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entiteta</a:t>
            </a:r>
            <a:r>
              <a:rPr lang="en-US" dirty="0">
                <a:solidFill>
                  <a:srgbClr val="FF0000"/>
                </a:solidFill>
                <a:latin typeface="Calibri" pitchFamily="34" charset="0"/>
                <a:cs typeface="Calibri" pitchFamily="34" charset="0"/>
              </a:rPr>
              <a:t> u </a:t>
            </a:r>
            <a:r>
              <a:rPr lang="en-US" dirty="0" err="1">
                <a:solidFill>
                  <a:srgbClr val="FF0000"/>
                </a:solidFill>
                <a:latin typeface="Calibri" pitchFamily="34" charset="0"/>
                <a:cs typeface="Calibri" pitchFamily="34" charset="0"/>
              </a:rPr>
              <a:t>istom</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tipu</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entiteta</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koja</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imaju</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istu</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vrednost</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atributa</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koji</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čine</a:t>
            </a:r>
            <a:r>
              <a:rPr lang="en-US" dirty="0">
                <a:solidFill>
                  <a:srgbClr val="FF0000"/>
                </a:solidFill>
                <a:latin typeface="Calibri" pitchFamily="34" charset="0"/>
                <a:cs typeface="Calibri" pitchFamily="34" charset="0"/>
              </a:rPr>
              <a:t> </a:t>
            </a:r>
            <a:r>
              <a:rPr lang="en-US" dirty="0" err="1">
                <a:solidFill>
                  <a:srgbClr val="FF0000"/>
                </a:solidFill>
                <a:latin typeface="Calibri" pitchFamily="34" charset="0"/>
                <a:cs typeface="Calibri" pitchFamily="34" charset="0"/>
              </a:rPr>
              <a:t>identifikator</a:t>
            </a:r>
            <a:r>
              <a:rPr lang="en-US" dirty="0">
                <a:solidFill>
                  <a:srgbClr val="FF0000"/>
                </a:solidFill>
                <a:latin typeface="Calibri" pitchFamily="34" charset="0"/>
                <a:cs typeface="Calibri" pitchFamily="34" charset="0"/>
              </a:rPr>
              <a:t>.</a:t>
            </a:r>
            <a:endParaRPr lang="en-GB" dirty="0">
              <a:latin typeface="Calibri" pitchFamily="34" charset="0"/>
              <a:cs typeface="Calibri" pitchFamily="34" charset="0"/>
            </a:endParaRPr>
          </a:p>
          <a:p>
            <a:pPr lvl="1" eaLnBrk="1" fontAlgn="auto" hangingPunct="1">
              <a:lnSpc>
                <a:spcPct val="80000"/>
              </a:lnSpc>
              <a:spcAft>
                <a:spcPts val="0"/>
              </a:spcAft>
              <a:buFont typeface="Arial" panose="020B0604020202020204" pitchFamily="34" charset="0"/>
              <a:buChar char="•"/>
              <a:defRPr/>
            </a:pPr>
            <a:r>
              <a:rPr lang="pt-BR" b="1" i="1" dirty="0">
                <a:latin typeface="Calibri" pitchFamily="34" charset="0"/>
                <a:cs typeface="Calibri" pitchFamily="34" charset="0"/>
              </a:rPr>
              <a:t>Ograničenja referencijalnog integriteta:</a:t>
            </a:r>
            <a:r>
              <a:rPr lang="pt-BR" i="1" dirty="0">
                <a:latin typeface="Calibri" pitchFamily="34" charset="0"/>
                <a:cs typeface="Calibri" pitchFamily="34" charset="0"/>
              </a:rPr>
              <a:t> </a:t>
            </a:r>
            <a:r>
              <a:rPr lang="pt-BR" dirty="0">
                <a:latin typeface="Calibri" pitchFamily="34" charset="0"/>
                <a:cs typeface="Calibri" pitchFamily="34" charset="0"/>
              </a:rPr>
              <a:t>Pravila se odnose na veze izmedju tipova entiteta</a:t>
            </a:r>
            <a:r>
              <a:rPr lang="sr-Latn-CS" dirty="0">
                <a:latin typeface="Calibri" pitchFamily="34" charset="0"/>
                <a:cs typeface="Calibri" pitchFamily="34" charset="0"/>
              </a:rPr>
              <a:t>; </a:t>
            </a:r>
            <a:r>
              <a:rPr lang="en-US" dirty="0" err="1">
                <a:latin typeface="Calibri" pitchFamily="34" charset="0"/>
                <a:cs typeface="Calibri" pitchFamily="34" charset="0"/>
              </a:rPr>
              <a:t>definiše</a:t>
            </a:r>
            <a:r>
              <a:rPr lang="en-US" dirty="0">
                <a:latin typeface="Calibri" pitchFamily="34" charset="0"/>
                <a:cs typeface="Calibri" pitchFamily="34" charset="0"/>
              </a:rPr>
              <a:t> se </a:t>
            </a:r>
            <a:r>
              <a:rPr lang="en-US" dirty="0" err="1">
                <a:latin typeface="Calibri" pitchFamily="34" charset="0"/>
                <a:cs typeface="Calibri" pitchFamily="34" charset="0"/>
              </a:rPr>
              <a:t>da</a:t>
            </a:r>
            <a:r>
              <a:rPr lang="en-US" dirty="0">
                <a:latin typeface="Calibri" pitchFamily="34" charset="0"/>
                <a:cs typeface="Calibri" pitchFamily="34" charset="0"/>
              </a:rPr>
              <a:t> </a:t>
            </a:r>
            <a:r>
              <a:rPr lang="en-US" dirty="0" err="1">
                <a:latin typeface="Calibri" pitchFamily="34" charset="0"/>
                <a:cs typeface="Calibri" pitchFamily="34" charset="0"/>
              </a:rPr>
              <a:t>vrednost</a:t>
            </a:r>
            <a:r>
              <a:rPr lang="en-US" dirty="0">
                <a:latin typeface="Calibri" pitchFamily="34" charset="0"/>
                <a:cs typeface="Calibri" pitchFamily="34" charset="0"/>
              </a:rPr>
              <a:t> </a:t>
            </a:r>
            <a:r>
              <a:rPr lang="en-US" dirty="0" err="1">
                <a:latin typeface="Calibri" pitchFamily="34" charset="0"/>
                <a:cs typeface="Calibri" pitchFamily="34" charset="0"/>
              </a:rPr>
              <a:t>sekundarnog</a:t>
            </a:r>
            <a:r>
              <a:rPr lang="en-US" dirty="0">
                <a:latin typeface="Calibri" pitchFamily="34" charset="0"/>
                <a:cs typeface="Calibri" pitchFamily="34" charset="0"/>
              </a:rPr>
              <a:t> </a:t>
            </a:r>
            <a:r>
              <a:rPr lang="en-US" dirty="0" err="1">
                <a:latin typeface="Calibri" pitchFamily="34" charset="0"/>
                <a:cs typeface="Calibri" pitchFamily="34" charset="0"/>
              </a:rPr>
              <a:t>ključa</a:t>
            </a:r>
            <a:r>
              <a:rPr lang="en-US" dirty="0">
                <a:latin typeface="Calibri" pitchFamily="34" charset="0"/>
                <a:cs typeface="Calibri" pitchFamily="34" charset="0"/>
              </a:rPr>
              <a:t> u </a:t>
            </a:r>
            <a:r>
              <a:rPr lang="en-US" dirty="0" err="1">
                <a:latin typeface="Calibri" pitchFamily="34" charset="0"/>
                <a:cs typeface="Calibri" pitchFamily="34" charset="0"/>
              </a:rPr>
              <a:t>jednoj</a:t>
            </a:r>
            <a:r>
              <a:rPr lang="en-US" dirty="0">
                <a:latin typeface="Calibri" pitchFamily="34" charset="0"/>
                <a:cs typeface="Calibri" pitchFamily="34" charset="0"/>
              </a:rPr>
              <a:t> </a:t>
            </a:r>
            <a:r>
              <a:rPr lang="en-US" dirty="0" err="1">
                <a:latin typeface="Calibri" pitchFamily="34" charset="0"/>
                <a:cs typeface="Calibri" pitchFamily="34" charset="0"/>
              </a:rPr>
              <a:t>tabeli</a:t>
            </a:r>
            <a:r>
              <a:rPr lang="en-US" dirty="0">
                <a:latin typeface="Calibri" pitchFamily="34" charset="0"/>
                <a:cs typeface="Calibri" pitchFamily="34" charset="0"/>
              </a:rPr>
              <a:t> </a:t>
            </a:r>
            <a:r>
              <a:rPr lang="en-US" dirty="0" err="1">
                <a:latin typeface="Calibri" pitchFamily="34" charset="0"/>
                <a:cs typeface="Calibri" pitchFamily="34" charset="0"/>
              </a:rPr>
              <a:t>mora</a:t>
            </a:r>
            <a:r>
              <a:rPr lang="en-US" dirty="0">
                <a:latin typeface="Calibri" pitchFamily="34" charset="0"/>
                <a:cs typeface="Calibri" pitchFamily="34" charset="0"/>
              </a:rPr>
              <a:t> </a:t>
            </a:r>
            <a:r>
              <a:rPr lang="en-US" dirty="0" err="1">
                <a:latin typeface="Calibri" pitchFamily="34" charset="0"/>
                <a:cs typeface="Calibri" pitchFamily="34" charset="0"/>
              </a:rPr>
              <a:t>odgovarati</a:t>
            </a:r>
            <a:r>
              <a:rPr lang="en-US" dirty="0">
                <a:latin typeface="Calibri" pitchFamily="34" charset="0"/>
                <a:cs typeface="Calibri" pitchFamily="34" charset="0"/>
              </a:rPr>
              <a:t> </a:t>
            </a:r>
            <a:r>
              <a:rPr lang="en-US" dirty="0" err="1">
                <a:latin typeface="Calibri" pitchFamily="34" charset="0"/>
                <a:cs typeface="Calibri" pitchFamily="34" charset="0"/>
              </a:rPr>
              <a:t>vrednosti</a:t>
            </a:r>
            <a:r>
              <a:rPr lang="en-US" dirty="0">
                <a:latin typeface="Calibri" pitchFamily="34" charset="0"/>
                <a:cs typeface="Calibri" pitchFamily="34" charset="0"/>
              </a:rPr>
              <a:t> </a:t>
            </a:r>
            <a:r>
              <a:rPr lang="en-US" dirty="0" err="1">
                <a:latin typeface="Calibri" pitchFamily="34" charset="0"/>
                <a:cs typeface="Calibri" pitchFamily="34" charset="0"/>
              </a:rPr>
              <a:t>primarnog</a:t>
            </a:r>
            <a:r>
              <a:rPr lang="en-US" dirty="0">
                <a:latin typeface="Calibri" pitchFamily="34" charset="0"/>
                <a:cs typeface="Calibri" pitchFamily="34" charset="0"/>
              </a:rPr>
              <a:t> </a:t>
            </a:r>
            <a:r>
              <a:rPr lang="en-US" dirty="0" err="1">
                <a:latin typeface="Calibri" pitchFamily="34" charset="0"/>
                <a:cs typeface="Calibri" pitchFamily="34" charset="0"/>
              </a:rPr>
              <a:t>ključa</a:t>
            </a:r>
            <a:r>
              <a:rPr lang="en-US" dirty="0">
                <a:latin typeface="Calibri" pitchFamily="34" charset="0"/>
                <a:cs typeface="Calibri" pitchFamily="34" charset="0"/>
              </a:rPr>
              <a:t> u </a:t>
            </a:r>
            <a:r>
              <a:rPr lang="en-US" dirty="0" err="1">
                <a:latin typeface="Calibri" pitchFamily="34" charset="0"/>
                <a:cs typeface="Calibri" pitchFamily="34" charset="0"/>
              </a:rPr>
              <a:t>drugoj</a:t>
            </a:r>
            <a:r>
              <a:rPr lang="en-US" dirty="0">
                <a:latin typeface="Calibri" pitchFamily="34" charset="0"/>
                <a:cs typeface="Calibri" pitchFamily="34" charset="0"/>
              </a:rPr>
              <a:t> </a:t>
            </a:r>
            <a:r>
              <a:rPr lang="en-US" dirty="0" err="1">
                <a:latin typeface="Calibri" pitchFamily="34" charset="0"/>
                <a:cs typeface="Calibri" pitchFamily="34" charset="0"/>
              </a:rPr>
              <a:t>tabeli</a:t>
            </a:r>
            <a:r>
              <a:rPr lang="en-US" dirty="0">
                <a:latin typeface="Calibri" pitchFamily="34" charset="0"/>
                <a:cs typeface="Calibri" pitchFamily="34" charset="0"/>
              </a:rPr>
              <a:t> </a:t>
            </a:r>
            <a:r>
              <a:rPr lang="en-US" dirty="0" err="1">
                <a:latin typeface="Calibri" pitchFamily="34" charset="0"/>
                <a:cs typeface="Calibri" pitchFamily="34" charset="0"/>
              </a:rPr>
              <a:t>čijim</a:t>
            </a:r>
            <a:r>
              <a:rPr lang="en-US" dirty="0">
                <a:latin typeface="Calibri" pitchFamily="34" charset="0"/>
                <a:cs typeface="Calibri" pitchFamily="34" charset="0"/>
              </a:rPr>
              <a:t> je </a:t>
            </a:r>
            <a:r>
              <a:rPr lang="en-US" dirty="0" err="1">
                <a:latin typeface="Calibri" pitchFamily="34" charset="0"/>
                <a:cs typeface="Calibri" pitchFamily="34" charset="0"/>
              </a:rPr>
              <a:t>spuštanjem</a:t>
            </a:r>
            <a:r>
              <a:rPr lang="en-US" dirty="0">
                <a:latin typeface="Calibri" pitchFamily="34" charset="0"/>
                <a:cs typeface="Calibri" pitchFamily="34" charset="0"/>
              </a:rPr>
              <a:t> </a:t>
            </a:r>
            <a:r>
              <a:rPr lang="en-US" dirty="0" err="1">
                <a:latin typeface="Calibri" pitchFamily="34" charset="0"/>
                <a:cs typeface="Calibri" pitchFamily="34" charset="0"/>
              </a:rPr>
              <a:t>nastao</a:t>
            </a:r>
            <a:r>
              <a:rPr lang="en-US" dirty="0">
                <a:latin typeface="Calibri" pitchFamily="34" charset="0"/>
                <a:cs typeface="Calibri" pitchFamily="34" charset="0"/>
              </a:rPr>
              <a:t> </a:t>
            </a:r>
            <a:r>
              <a:rPr lang="en-US" dirty="0" err="1">
                <a:latin typeface="Calibri" pitchFamily="34" charset="0"/>
                <a:cs typeface="Calibri" pitchFamily="34" charset="0"/>
              </a:rPr>
              <a:t>taj</a:t>
            </a:r>
            <a:r>
              <a:rPr lang="en-US" dirty="0">
                <a:latin typeface="Calibri" pitchFamily="34" charset="0"/>
                <a:cs typeface="Calibri" pitchFamily="34" charset="0"/>
              </a:rPr>
              <a:t> </a:t>
            </a:r>
            <a:r>
              <a:rPr lang="en-US" dirty="0" err="1">
                <a:latin typeface="Calibri" pitchFamily="34" charset="0"/>
                <a:cs typeface="Calibri" pitchFamily="34" charset="0"/>
              </a:rPr>
              <a:t>sekundarni</a:t>
            </a:r>
            <a:r>
              <a:rPr lang="en-US" dirty="0">
                <a:latin typeface="Calibri" pitchFamily="34" charset="0"/>
                <a:cs typeface="Calibri" pitchFamily="34" charset="0"/>
              </a:rPr>
              <a:t> </a:t>
            </a:r>
            <a:r>
              <a:rPr lang="en-US" dirty="0" err="1">
                <a:latin typeface="Calibri" pitchFamily="34" charset="0"/>
                <a:cs typeface="Calibri" pitchFamily="34" charset="0"/>
              </a:rPr>
              <a:t>ključ</a:t>
            </a:r>
            <a:r>
              <a:rPr lang="en-US" dirty="0">
                <a:latin typeface="Calibri" pitchFamily="34" charset="0"/>
                <a:cs typeface="Calibri" pitchFamily="34" charset="0"/>
              </a:rPr>
              <a:t>.</a:t>
            </a:r>
            <a:endParaRPr lang="en-GB" dirty="0">
              <a:latin typeface="Calibri" pitchFamily="34" charset="0"/>
              <a:cs typeface="Calibri" pitchFamily="34" charset="0"/>
            </a:endParaRPr>
          </a:p>
          <a:p>
            <a:pPr lvl="1" eaLnBrk="1" fontAlgn="auto" hangingPunct="1">
              <a:lnSpc>
                <a:spcPct val="80000"/>
              </a:lnSpc>
              <a:spcAft>
                <a:spcPts val="0"/>
              </a:spcAft>
              <a:buFont typeface="Arial" panose="020B0604020202020204" pitchFamily="34" charset="0"/>
              <a:buChar char="•"/>
              <a:defRPr/>
            </a:pPr>
            <a:r>
              <a:rPr lang="en-GB" b="1" i="1" dirty="0" err="1">
                <a:latin typeface="Calibri" pitchFamily="34" charset="0"/>
                <a:cs typeface="Calibri" pitchFamily="34" charset="0"/>
              </a:rPr>
              <a:t>Domene</a:t>
            </a:r>
            <a:r>
              <a:rPr lang="en-GB" b="1" i="1" dirty="0">
                <a:latin typeface="Calibri" pitchFamily="34" charset="0"/>
                <a:cs typeface="Calibri" pitchFamily="34" charset="0"/>
              </a:rPr>
              <a:t>:</a:t>
            </a:r>
            <a:r>
              <a:rPr lang="en-GB" i="1" dirty="0">
                <a:latin typeface="Calibri" pitchFamily="34" charset="0"/>
                <a:cs typeface="Calibri" pitchFamily="34" charset="0"/>
              </a:rPr>
              <a:t> </a:t>
            </a:r>
            <a:r>
              <a:rPr lang="en-GB" dirty="0" err="1">
                <a:latin typeface="Calibri" pitchFamily="34" charset="0"/>
                <a:cs typeface="Calibri" pitchFamily="34" charset="0"/>
              </a:rPr>
              <a:t>Ograničenja</a:t>
            </a:r>
            <a:r>
              <a:rPr lang="en-GB" dirty="0">
                <a:latin typeface="Calibri" pitchFamily="34" charset="0"/>
                <a:cs typeface="Calibri" pitchFamily="34" charset="0"/>
              </a:rPr>
              <a:t> </a:t>
            </a:r>
            <a:r>
              <a:rPr lang="en-GB" dirty="0" err="1">
                <a:latin typeface="Calibri" pitchFamily="34" charset="0"/>
                <a:cs typeface="Calibri" pitchFamily="34" charset="0"/>
              </a:rPr>
              <a:t>na</a:t>
            </a:r>
            <a:r>
              <a:rPr lang="en-GB" dirty="0">
                <a:latin typeface="Calibri" pitchFamily="34" charset="0"/>
                <a:cs typeface="Calibri" pitchFamily="34" charset="0"/>
              </a:rPr>
              <a:t> </a:t>
            </a:r>
            <a:r>
              <a:rPr lang="en-GB" dirty="0" err="1">
                <a:latin typeface="Calibri" pitchFamily="34" charset="0"/>
                <a:cs typeface="Calibri" pitchFamily="34" charset="0"/>
              </a:rPr>
              <a:t>validne</a:t>
            </a:r>
            <a:r>
              <a:rPr lang="en-GB" dirty="0">
                <a:latin typeface="Calibri" pitchFamily="34" charset="0"/>
                <a:cs typeface="Calibri" pitchFamily="34" charset="0"/>
              </a:rPr>
              <a:t> </a:t>
            </a:r>
            <a:r>
              <a:rPr lang="en-GB" dirty="0" err="1">
                <a:latin typeface="Calibri" pitchFamily="34" charset="0"/>
                <a:cs typeface="Calibri" pitchFamily="34" charset="0"/>
              </a:rPr>
              <a:t>vrednosti</a:t>
            </a:r>
            <a:r>
              <a:rPr lang="en-GB" dirty="0">
                <a:latin typeface="Calibri" pitchFamily="34" charset="0"/>
                <a:cs typeface="Calibri" pitchFamily="34" charset="0"/>
              </a:rPr>
              <a:t> </a:t>
            </a:r>
            <a:r>
              <a:rPr lang="en-GB" dirty="0" err="1">
                <a:latin typeface="Calibri" pitchFamily="34" charset="0"/>
                <a:cs typeface="Calibri" pitchFamily="34" charset="0"/>
              </a:rPr>
              <a:t>atributa</a:t>
            </a:r>
            <a:r>
              <a:rPr lang="sr-Latn-CS" dirty="0">
                <a:latin typeface="Calibri" pitchFamily="34" charset="0"/>
                <a:cs typeface="Calibri" pitchFamily="34" charset="0"/>
              </a:rPr>
              <a:t>;</a:t>
            </a:r>
            <a:endParaRPr lang="en-GB" dirty="0">
              <a:latin typeface="Calibri" pitchFamily="34" charset="0"/>
              <a:cs typeface="Calibri" pitchFamily="34" charset="0"/>
            </a:endParaRPr>
          </a:p>
          <a:p>
            <a:pPr lvl="1" eaLnBrk="1" fontAlgn="auto" hangingPunct="1">
              <a:lnSpc>
                <a:spcPct val="80000"/>
              </a:lnSpc>
              <a:spcAft>
                <a:spcPts val="0"/>
              </a:spcAft>
              <a:buFont typeface="Arial" panose="020B0604020202020204" pitchFamily="34" charset="0"/>
              <a:buChar char="•"/>
              <a:defRPr/>
            </a:pPr>
            <a:r>
              <a:rPr lang="en-GB" b="1" i="1" dirty="0" err="1">
                <a:latin typeface="Calibri" pitchFamily="34" charset="0"/>
                <a:cs typeface="Calibri" pitchFamily="34" charset="0"/>
              </a:rPr>
              <a:t>Trigere</a:t>
            </a:r>
            <a:r>
              <a:rPr lang="en-GB" b="1" i="1" dirty="0">
                <a:latin typeface="Calibri" pitchFamily="34" charset="0"/>
                <a:cs typeface="Calibri" pitchFamily="34" charset="0"/>
              </a:rPr>
              <a:t>:</a:t>
            </a:r>
            <a:r>
              <a:rPr lang="en-GB" i="1" dirty="0">
                <a:latin typeface="Calibri" pitchFamily="34" charset="0"/>
                <a:cs typeface="Calibri" pitchFamily="34" charset="0"/>
              </a:rPr>
              <a:t> </a:t>
            </a:r>
            <a:r>
              <a:rPr lang="en-GB" dirty="0" err="1">
                <a:latin typeface="Calibri" pitchFamily="34" charset="0"/>
                <a:cs typeface="Calibri" pitchFamily="34" charset="0"/>
              </a:rPr>
              <a:t>Poslovna</a:t>
            </a:r>
            <a:r>
              <a:rPr lang="en-GB" dirty="0">
                <a:latin typeface="Calibri" pitchFamily="34" charset="0"/>
                <a:cs typeface="Calibri" pitchFamily="34" charset="0"/>
              </a:rPr>
              <a:t> </a:t>
            </a:r>
            <a:r>
              <a:rPr lang="en-GB" dirty="0" err="1">
                <a:latin typeface="Calibri" pitchFamily="34" charset="0"/>
                <a:cs typeface="Calibri" pitchFamily="34" charset="0"/>
              </a:rPr>
              <a:t>pravila</a:t>
            </a:r>
            <a:r>
              <a:rPr lang="en-GB" dirty="0">
                <a:latin typeface="Calibri" pitchFamily="34" charset="0"/>
                <a:cs typeface="Calibri" pitchFamily="34" charset="0"/>
              </a:rPr>
              <a:t> </a:t>
            </a:r>
            <a:r>
              <a:rPr lang="en-GB" dirty="0" err="1">
                <a:latin typeface="Calibri" pitchFamily="34" charset="0"/>
                <a:cs typeface="Calibri" pitchFamily="34" charset="0"/>
              </a:rPr>
              <a:t>koja</a:t>
            </a:r>
            <a:r>
              <a:rPr lang="en-GB" dirty="0">
                <a:latin typeface="Calibri" pitchFamily="34" charset="0"/>
                <a:cs typeface="Calibri" pitchFamily="34" charset="0"/>
              </a:rPr>
              <a:t> </a:t>
            </a:r>
            <a:r>
              <a:rPr lang="en-GB" dirty="0" err="1">
                <a:latin typeface="Calibri" pitchFamily="34" charset="0"/>
                <a:cs typeface="Calibri" pitchFamily="34" charset="0"/>
              </a:rPr>
              <a:t>štite</a:t>
            </a:r>
            <a:r>
              <a:rPr lang="en-GB" dirty="0">
                <a:latin typeface="Calibri" pitchFamily="34" charset="0"/>
                <a:cs typeface="Calibri" pitchFamily="34" charset="0"/>
              </a:rPr>
              <a:t> </a:t>
            </a:r>
            <a:r>
              <a:rPr lang="en-GB" dirty="0" err="1">
                <a:latin typeface="Calibri" pitchFamily="34" charset="0"/>
                <a:cs typeface="Calibri" pitchFamily="34" charset="0"/>
              </a:rPr>
              <a:t>validnost</a:t>
            </a:r>
            <a:r>
              <a:rPr lang="en-GB" dirty="0">
                <a:latin typeface="Calibri" pitchFamily="34" charset="0"/>
                <a:cs typeface="Calibri" pitchFamily="34" charset="0"/>
              </a:rPr>
              <a:t> </a:t>
            </a:r>
            <a:r>
              <a:rPr lang="en-GB" dirty="0" err="1">
                <a:latin typeface="Calibri" pitchFamily="34" charset="0"/>
                <a:cs typeface="Calibri" pitchFamily="34" charset="0"/>
              </a:rPr>
              <a:t>vrednosti</a:t>
            </a:r>
            <a:r>
              <a:rPr lang="en-GB" dirty="0">
                <a:latin typeface="Calibri" pitchFamily="34" charset="0"/>
                <a:cs typeface="Calibri" pitchFamily="34" charset="0"/>
              </a:rPr>
              <a:t> </a:t>
            </a:r>
            <a:r>
              <a:rPr lang="en-GB" dirty="0" err="1">
                <a:latin typeface="Calibri" pitchFamily="34" charset="0"/>
                <a:cs typeface="Calibri" pitchFamily="34" charset="0"/>
              </a:rPr>
              <a:t>atribut</a:t>
            </a:r>
            <a:r>
              <a:rPr lang="sr-Latn-RS" dirty="0">
                <a:latin typeface="Calibri" pitchFamily="34" charset="0"/>
                <a:cs typeface="Calibri" pitchFamily="34" charset="0"/>
              </a:rPr>
              <a:t>a</a:t>
            </a:r>
            <a:r>
              <a:rPr lang="sr-Latn-CS" dirty="0">
                <a:latin typeface="Calibri" pitchFamily="34" charset="0"/>
                <a:cs typeface="Calibri" pitchFamily="34" charset="0"/>
              </a:rPr>
              <a:t>;</a:t>
            </a:r>
          </a:p>
          <a:p>
            <a:pPr lvl="1" eaLnBrk="1" fontAlgn="auto" hangingPunct="1">
              <a:lnSpc>
                <a:spcPct val="80000"/>
              </a:lnSpc>
              <a:spcAft>
                <a:spcPts val="0"/>
              </a:spcAft>
              <a:buFont typeface="Arial" panose="020B0604020202020204" pitchFamily="34" charset="0"/>
              <a:buChar char="•"/>
              <a:defRPr/>
            </a:pPr>
            <a:endParaRPr lang="sr-Latn-CS" dirty="0">
              <a:latin typeface="Calibri" pitchFamily="34" charset="0"/>
              <a:cs typeface="Calibri" pitchFamily="34" charset="0"/>
            </a:endParaRPr>
          </a:p>
          <a:p>
            <a:pPr lvl="1" eaLnBrk="1" fontAlgn="auto" hangingPunct="1">
              <a:lnSpc>
                <a:spcPct val="80000"/>
              </a:lnSpc>
              <a:spcAft>
                <a:spcPts val="0"/>
              </a:spcAft>
              <a:buFont typeface="Wingdings" pitchFamily="2" charset="2"/>
              <a:buChar char="Ø"/>
              <a:defRPr/>
            </a:pPr>
            <a:r>
              <a:rPr lang="it-IT" dirty="0">
                <a:solidFill>
                  <a:srgbClr val="FF0000"/>
                </a:solidFill>
                <a:latin typeface="Calibri" pitchFamily="34" charset="0"/>
                <a:cs typeface="Calibri" pitchFamily="34" charset="0"/>
              </a:rPr>
              <a:t>Generalno, poslovna pravila se skupljaju za vreme utvrđivanja zahteva i pamte se u CASE repozitorijumu gde se dokumentuju.</a:t>
            </a:r>
            <a:endParaRPr lang="en-US" dirty="0">
              <a:solidFill>
                <a:srgbClr val="FF0000"/>
              </a:solidFill>
              <a:latin typeface="Calibri" pitchFamily="34" charset="0"/>
              <a:cs typeface="Calibri" pitchFamily="34" charset="0"/>
            </a:endParaRPr>
          </a:p>
        </p:txBody>
      </p:sp>
      <p:sp>
        <p:nvSpPr>
          <p:cNvPr id="54276"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0C9DCD29-2647-4B95-B515-D7714AD8A13B}" type="slidenum">
              <a:rPr lang="en-US"/>
              <a:pPr/>
              <a:t>42</a:t>
            </a:fld>
            <a:endParaRPr lang="en-US"/>
          </a:p>
        </p:txBody>
      </p:sp>
    </p:spTree>
  </p:cSld>
  <p:clrMapOvr>
    <a:masterClrMapping/>
  </p:clrMapOvr>
  <p:transition>
    <p:wheel spokes="8"/>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8"/>
          <p:cNvSpPr>
            <a:spLocks noGrp="1" noChangeArrowheads="1"/>
          </p:cNvSpPr>
          <p:nvPr>
            <p:ph type="title"/>
          </p:nvPr>
        </p:nvSpPr>
        <p:spPr bwMode="auto">
          <a:xfrm>
            <a:off x="450850" y="201613"/>
            <a:ext cx="8261350" cy="66516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r-Latn-CS">
                <a:solidFill>
                  <a:srgbClr val="C00000"/>
                </a:solidFill>
              </a:rPr>
              <a:t>Domen</a:t>
            </a:r>
            <a:endParaRPr lang="en-US">
              <a:solidFill>
                <a:srgbClr val="C00000"/>
              </a:solidFill>
            </a:endParaRPr>
          </a:p>
        </p:txBody>
      </p:sp>
      <p:sp>
        <p:nvSpPr>
          <p:cNvPr id="55299" name="Rectangle 3"/>
          <p:cNvSpPr>
            <a:spLocks noGrp="1" noChangeArrowheads="1"/>
          </p:cNvSpPr>
          <p:nvPr>
            <p:ph type="body" sz="half" idx="1"/>
          </p:nvPr>
        </p:nvSpPr>
        <p:spPr bwMode="auto">
          <a:xfrm>
            <a:off x="0" y="862013"/>
            <a:ext cx="8894763" cy="2878137"/>
          </a:xfr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 typeface="Arial" charset="0"/>
              <a:buNone/>
            </a:pPr>
            <a:r>
              <a:rPr lang="en-US" sz="2000" dirty="0" err="1"/>
              <a:t>Pravila</a:t>
            </a:r>
            <a:r>
              <a:rPr lang="en-US" sz="2000" dirty="0"/>
              <a:t> </a:t>
            </a:r>
            <a:r>
              <a:rPr lang="en-US" sz="2000" dirty="0" err="1"/>
              <a:t>koja</a:t>
            </a:r>
            <a:r>
              <a:rPr lang="en-US" sz="2000" dirty="0"/>
              <a:t> se </a:t>
            </a:r>
            <a:r>
              <a:rPr lang="en-US" sz="2000" dirty="0" err="1"/>
              <a:t>odnose</a:t>
            </a:r>
            <a:r>
              <a:rPr lang="en-US" sz="2000" dirty="0"/>
              <a:t> </a:t>
            </a:r>
            <a:r>
              <a:rPr lang="en-US" sz="2000" dirty="0" err="1"/>
              <a:t>na</a:t>
            </a:r>
            <a:r>
              <a:rPr lang="en-US" sz="2000" dirty="0"/>
              <a:t> </a:t>
            </a:r>
            <a:r>
              <a:rPr lang="en-US" sz="2000" dirty="0" err="1"/>
              <a:t>domene</a:t>
            </a:r>
            <a:r>
              <a:rPr lang="en-US" sz="2000" dirty="0"/>
              <a:t> </a:t>
            </a:r>
            <a:r>
              <a:rPr lang="en-US" sz="2000" dirty="0" err="1"/>
              <a:t>i</a:t>
            </a:r>
            <a:r>
              <a:rPr lang="en-US" sz="2000" dirty="0"/>
              <a:t> </a:t>
            </a:r>
            <a:r>
              <a:rPr lang="en-US" sz="2000" dirty="0" err="1"/>
              <a:t>trigere</a:t>
            </a:r>
            <a:r>
              <a:rPr lang="en-US" sz="2000" dirty="0"/>
              <a:t> </a:t>
            </a:r>
            <a:r>
              <a:rPr lang="en-US" sz="2000" dirty="0" err="1"/>
              <a:t>su</a:t>
            </a:r>
            <a:r>
              <a:rPr lang="en-US" sz="2000" dirty="0"/>
              <a:t> </a:t>
            </a:r>
            <a:r>
              <a:rPr lang="en-US" sz="2000" dirty="0" err="1"/>
              <a:t>ilustrovana</a:t>
            </a:r>
            <a:r>
              <a:rPr lang="en-US" sz="2000" dirty="0"/>
              <a:t> </a:t>
            </a:r>
            <a:r>
              <a:rPr lang="en-US" sz="2000" dirty="0" err="1"/>
              <a:t>jednostavnim</a:t>
            </a:r>
            <a:r>
              <a:rPr lang="en-US" sz="2000" dirty="0"/>
              <a:t> </a:t>
            </a:r>
            <a:r>
              <a:rPr lang="en-US" sz="2000" dirty="0" err="1"/>
              <a:t>primerom</a:t>
            </a:r>
            <a:r>
              <a:rPr lang="en-US" sz="2000" dirty="0"/>
              <a:t> </a:t>
            </a:r>
            <a:r>
              <a:rPr lang="en-US" sz="2000" dirty="0" err="1"/>
              <a:t>iz</a:t>
            </a:r>
            <a:r>
              <a:rPr lang="en-US" sz="2000" dirty="0"/>
              <a:t> </a:t>
            </a:r>
            <a:r>
              <a:rPr lang="en-US" sz="2000" dirty="0" err="1"/>
              <a:t>oblasti</a:t>
            </a:r>
            <a:r>
              <a:rPr lang="en-US" sz="2000" dirty="0"/>
              <a:t> </a:t>
            </a:r>
            <a:r>
              <a:rPr lang="en-US" sz="2000" dirty="0" err="1"/>
              <a:t>bankarstva</a:t>
            </a:r>
            <a:r>
              <a:rPr lang="sr-Latn-RS" sz="2000" dirty="0"/>
              <a:t>.</a:t>
            </a:r>
            <a:endParaRPr lang="pl-PL" sz="2000" b="1" dirty="0"/>
          </a:p>
          <a:p>
            <a:pPr marL="0" indent="0" eaLnBrk="1" hangingPunct="1">
              <a:buFont typeface="Arial" charset="0"/>
              <a:buNone/>
            </a:pPr>
            <a:r>
              <a:rPr lang="pl-PL" sz="2000" b="1" dirty="0"/>
              <a:t>Domen</a:t>
            </a:r>
            <a:r>
              <a:rPr lang="pl-PL" sz="2000" i="1" dirty="0"/>
              <a:t> </a:t>
            </a:r>
            <a:r>
              <a:rPr lang="pl-PL" sz="2000" dirty="0"/>
              <a:t>je skup svih tipova podataka i opsega vrednosti koje mogu da imaju atributi; </a:t>
            </a:r>
          </a:p>
          <a:p>
            <a:pPr marL="0" indent="0" eaLnBrk="1" hangingPunct="1">
              <a:buFont typeface="Arial" charset="0"/>
              <a:buNone/>
            </a:pPr>
            <a:r>
              <a:rPr lang="pl-PL" sz="2000" dirty="0"/>
              <a:t>Definicije domena obično specificiraju neke (ili sve) karakteristike atributa: tip podataka, dužina, format, opseg, dozvoljene vrednosti, značenje, jedinstvenost i null vrednosti;</a:t>
            </a:r>
          </a:p>
          <a:p>
            <a:pPr marL="0" indent="0" eaLnBrk="1" hangingPunct="1">
              <a:buFont typeface="Arial" charset="0"/>
              <a:buNone/>
            </a:pPr>
            <a:r>
              <a:rPr lang="en-US" sz="2000" dirty="0" err="1"/>
              <a:t>Domeni</a:t>
            </a:r>
            <a:r>
              <a:rPr lang="en-US" sz="2000" dirty="0"/>
              <a:t> se </a:t>
            </a:r>
            <a:r>
              <a:rPr lang="en-US" sz="2000" dirty="0" err="1"/>
              <a:t>mogu</a:t>
            </a:r>
            <a:r>
              <a:rPr lang="en-US" sz="2000" dirty="0"/>
              <a:t> </a:t>
            </a:r>
            <a:r>
              <a:rPr lang="en-US" sz="2000" dirty="0" err="1"/>
              <a:t>unapred</a:t>
            </a:r>
            <a:r>
              <a:rPr lang="en-US" sz="2000" dirty="0"/>
              <a:t> </a:t>
            </a:r>
            <a:r>
              <a:rPr lang="en-US" sz="2000" dirty="0" err="1"/>
              <a:t>predefinisati</a:t>
            </a:r>
            <a:r>
              <a:rPr lang="en-US" sz="2000" dirty="0"/>
              <a:t> a </a:t>
            </a:r>
            <a:r>
              <a:rPr lang="en-US" sz="2000" dirty="0" err="1"/>
              <a:t>zatim</a:t>
            </a:r>
            <a:r>
              <a:rPr lang="en-US" sz="2000" dirty="0"/>
              <a:t> se </a:t>
            </a:r>
            <a:r>
              <a:rPr lang="en-US" sz="2000" dirty="0" err="1"/>
              <a:t>nekim</a:t>
            </a:r>
            <a:r>
              <a:rPr lang="en-US" sz="2000" dirty="0"/>
              <a:t> </a:t>
            </a:r>
            <a:r>
              <a:rPr lang="en-US" sz="2000" dirty="0" err="1"/>
              <a:t>atributima</a:t>
            </a:r>
            <a:r>
              <a:rPr lang="en-US" sz="2000" dirty="0"/>
              <a:t> </a:t>
            </a:r>
            <a:r>
              <a:rPr lang="en-US" sz="2000" dirty="0" err="1"/>
              <a:t>iz</a:t>
            </a:r>
            <a:r>
              <a:rPr lang="en-US" sz="2000" dirty="0"/>
              <a:t> </a:t>
            </a:r>
            <a:r>
              <a:rPr lang="en-US" sz="2000" dirty="0" err="1"/>
              <a:t>modela</a:t>
            </a:r>
            <a:r>
              <a:rPr lang="en-US" sz="2000" dirty="0"/>
              <a:t> </a:t>
            </a:r>
            <a:r>
              <a:rPr lang="en-US" sz="2000" dirty="0" err="1"/>
              <a:t>podataka</a:t>
            </a:r>
            <a:r>
              <a:rPr lang="en-US" sz="2000" dirty="0"/>
              <a:t> </a:t>
            </a:r>
            <a:r>
              <a:rPr lang="en-US" sz="2000" dirty="0" err="1"/>
              <a:t>mogu</a:t>
            </a:r>
            <a:r>
              <a:rPr lang="en-US" sz="2000" dirty="0"/>
              <a:t> </a:t>
            </a:r>
            <a:r>
              <a:rPr lang="en-US" sz="2000" dirty="0" err="1"/>
              <a:t>pridružiti</a:t>
            </a:r>
            <a:r>
              <a:rPr lang="en-US" sz="2000" dirty="0"/>
              <a:t> </a:t>
            </a:r>
            <a:r>
              <a:rPr lang="en-US" sz="2000" dirty="0" err="1"/>
              <a:t>predefinisani</a:t>
            </a:r>
            <a:r>
              <a:rPr lang="en-US" sz="2000" dirty="0"/>
              <a:t> </a:t>
            </a:r>
            <a:r>
              <a:rPr lang="en-US" sz="2000" dirty="0" err="1"/>
              <a:t>domeni</a:t>
            </a:r>
            <a:r>
              <a:rPr lang="en-US" sz="2000" dirty="0"/>
              <a:t>.</a:t>
            </a:r>
            <a:endParaRPr lang="pl-PL" sz="2000" dirty="0"/>
          </a:p>
          <a:p>
            <a:pPr marL="0" indent="0" eaLnBrk="1" hangingPunct="1">
              <a:buFontTx/>
              <a:buNone/>
            </a:pPr>
            <a:r>
              <a:rPr lang="pl-PL" sz="2400" b="1" i="1" dirty="0"/>
              <a:t>Primer:</a:t>
            </a:r>
          </a:p>
        </p:txBody>
      </p:sp>
      <p:graphicFrame>
        <p:nvGraphicFramePr>
          <p:cNvPr id="132117" name="Group 21"/>
          <p:cNvGraphicFramePr>
            <a:graphicFrameLocks noGrp="1"/>
          </p:cNvGraphicFramePr>
          <p:nvPr>
            <p:ph sz="half" idx="2"/>
          </p:nvPr>
        </p:nvGraphicFramePr>
        <p:xfrm>
          <a:off x="676275" y="3956050"/>
          <a:ext cx="8048625" cy="1951038"/>
        </p:xfrm>
        <a:graphic>
          <a:graphicData uri="http://schemas.openxmlformats.org/drawingml/2006/table">
            <a:tbl>
              <a:tblPr/>
              <a:tblGrid>
                <a:gridCol w="8048625">
                  <a:extLst>
                    <a:ext uri="{9D8B030D-6E8A-4147-A177-3AD203B41FA5}">
                      <a16:colId xmlns:a16="http://schemas.microsoft.com/office/drawing/2014/main" val="20000"/>
                    </a:ext>
                  </a:extLst>
                </a:gridCol>
              </a:tblGrid>
              <a:tr h="19510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1600" b="1" i="1" u="none" strike="noStrike" cap="none" normalizeH="0" baseline="0" dirty="0">
                          <a:ln>
                            <a:noFill/>
                          </a:ln>
                          <a:solidFill>
                            <a:srgbClr val="000000"/>
                          </a:solidFill>
                          <a:effectLst/>
                          <a:latin typeface="Arial" charset="0"/>
                          <a:ea typeface="Times New Roman" pitchFamily="18" charset="0"/>
                          <a:cs typeface="Arial" charset="0"/>
                        </a:rPr>
                        <a:t>Tipične definicije domena:</a:t>
                      </a:r>
                      <a:endParaRPr kumimoji="0" lang="en-US" sz="1600" b="0" i="0" u="none" strike="noStrike" cap="none" normalizeH="0" baseline="0" dirty="0">
                        <a:ln>
                          <a:noFill/>
                        </a:ln>
                        <a:solidFill>
                          <a:schemeClr val="tx1"/>
                        </a:solidFill>
                        <a:effectLst/>
                        <a:latin typeface="Times New Roman" pitchFamily="18"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600" b="1" i="0" u="none" strike="noStrike" cap="none" normalizeH="0" baseline="0" dirty="0">
                          <a:ln>
                            <a:noFill/>
                          </a:ln>
                          <a:solidFill>
                            <a:srgbClr val="000000"/>
                          </a:solidFill>
                          <a:effectLst/>
                          <a:latin typeface="Arial" charset="0"/>
                          <a:ea typeface="Times New Roman" pitchFamily="18" charset="0"/>
                          <a:cs typeface="Arial" charset="0"/>
                        </a:rPr>
                        <a:t>Ime: Racun_Broj</a:t>
                      </a:r>
                      <a:r>
                        <a:rPr kumimoji="0" lang="pt-BR" sz="1600" b="0" i="0" u="none" strike="noStrike" cap="none" normalizeH="0" baseline="0" dirty="0">
                          <a:ln>
                            <a:noFill/>
                          </a:ln>
                          <a:solidFill>
                            <a:srgbClr val="000000"/>
                          </a:solidFill>
                          <a:effectLst/>
                          <a:latin typeface="Arial" charset="0"/>
                          <a:ea typeface="Times New Roman" pitchFamily="18" charset="0"/>
                          <a:cs typeface="Arial" charset="0"/>
                        </a:rPr>
                        <a:t>	</a:t>
                      </a:r>
                      <a:r>
                        <a:rPr kumimoji="0" lang="pt-BR" sz="1400" b="0" i="0" u="none" strike="noStrike" cap="none" normalizeH="0" baseline="0" dirty="0">
                          <a:ln>
                            <a:noFill/>
                          </a:ln>
                          <a:solidFill>
                            <a:srgbClr val="000000"/>
                          </a:solidFill>
                          <a:effectLst/>
                          <a:latin typeface="Arial" charset="0"/>
                          <a:ea typeface="Times New Roman" pitchFamily="18" charset="0"/>
                          <a:cs typeface="Arial" charset="0"/>
                        </a:rPr>
                        <a:t>			</a:t>
                      </a:r>
                      <a:r>
                        <a:rPr kumimoji="0" lang="pt-BR" sz="1600" b="1" i="0" u="none" strike="noStrike" cap="none" normalizeH="0" baseline="0" dirty="0">
                          <a:ln>
                            <a:noFill/>
                          </a:ln>
                          <a:solidFill>
                            <a:srgbClr val="000000"/>
                          </a:solidFill>
                          <a:effectLst/>
                          <a:latin typeface="Arial" charset="0"/>
                          <a:ea typeface="Times New Roman" pitchFamily="18" charset="0"/>
                          <a:cs typeface="Arial" charset="0"/>
                        </a:rPr>
                        <a:t>Ime: Iznos</a:t>
                      </a:r>
                      <a:endParaRPr kumimoji="0" lang="en-US" sz="1600" b="0" i="0" u="none" strike="noStrike" cap="none" normalizeH="0" baseline="0" dirty="0">
                        <a:ln>
                          <a:noFill/>
                        </a:ln>
                        <a:solidFill>
                          <a:schemeClr val="tx1"/>
                        </a:solidFill>
                        <a:effectLst/>
                        <a:latin typeface="Times New Roman" pitchFamily="18"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sz="1400" b="1" i="0" u="none" strike="noStrike" cap="none" normalizeH="0" baseline="0" dirty="0">
                          <a:ln>
                            <a:noFill/>
                          </a:ln>
                          <a:solidFill>
                            <a:srgbClr val="000000"/>
                          </a:solidFill>
                          <a:effectLst/>
                          <a:latin typeface="Arial" charset="0"/>
                          <a:ea typeface="Times New Roman" pitchFamily="18" charset="0"/>
                          <a:cs typeface="Arial" charset="0"/>
                        </a:rPr>
                        <a:t>Značenje:</a:t>
                      </a:r>
                      <a:r>
                        <a:rPr kumimoji="0" lang="pt-BR" sz="1400" b="0" i="0" u="none" strike="noStrike" cap="none" normalizeH="0" baseline="0" dirty="0">
                          <a:ln>
                            <a:noFill/>
                          </a:ln>
                          <a:solidFill>
                            <a:srgbClr val="000000"/>
                          </a:solidFill>
                          <a:effectLst/>
                          <a:latin typeface="Arial" charset="0"/>
                          <a:ea typeface="Times New Roman" pitchFamily="18" charset="0"/>
                          <a:cs typeface="Arial" charset="0"/>
                        </a:rPr>
                        <a:t> Broj kupčevog računa u banci	</a:t>
                      </a:r>
                      <a:r>
                        <a:rPr kumimoji="0" lang="sr-Latn-CS" sz="1400" b="0" i="0" u="none" strike="noStrike" cap="none" normalizeH="0" baseline="0" dirty="0">
                          <a:ln>
                            <a:noFill/>
                          </a:ln>
                          <a:solidFill>
                            <a:srgbClr val="000000"/>
                          </a:solidFill>
                          <a:effectLst/>
                          <a:latin typeface="Arial" charset="0"/>
                          <a:ea typeface="Times New Roman" pitchFamily="18" charset="0"/>
                          <a:cs typeface="Arial" charset="0"/>
                        </a:rPr>
                        <a:t>                  </a:t>
                      </a:r>
                      <a:r>
                        <a:rPr kumimoji="0" lang="pt-BR" sz="1400" b="1" i="0" u="none" strike="noStrike" cap="none" normalizeH="0" baseline="0" dirty="0">
                          <a:ln>
                            <a:noFill/>
                          </a:ln>
                          <a:solidFill>
                            <a:srgbClr val="000000"/>
                          </a:solidFill>
                          <a:effectLst/>
                          <a:latin typeface="Arial" charset="0"/>
                          <a:ea typeface="Times New Roman" pitchFamily="18" charset="0"/>
                          <a:cs typeface="Arial" charset="0"/>
                        </a:rPr>
                        <a:t>Značenje:</a:t>
                      </a:r>
                      <a:r>
                        <a:rPr kumimoji="0" lang="pt-BR" sz="1400" b="0" i="0" u="none" strike="noStrike" cap="none" normalizeH="0" baseline="0" dirty="0">
                          <a:ln>
                            <a:noFill/>
                          </a:ln>
                          <a:solidFill>
                            <a:srgbClr val="000000"/>
                          </a:solidFill>
                          <a:effectLst/>
                          <a:latin typeface="Arial" charset="0"/>
                          <a:ea typeface="Times New Roman" pitchFamily="18" charset="0"/>
                          <a:cs typeface="Arial" charset="0"/>
                        </a:rPr>
                        <a:t> Dolarski iznos transakcije</a:t>
                      </a: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sz="1400" b="1" i="0" u="none" strike="noStrike" cap="none" normalizeH="0" baseline="0" dirty="0">
                          <a:ln>
                            <a:noFill/>
                          </a:ln>
                          <a:solidFill>
                            <a:srgbClr val="000000"/>
                          </a:solidFill>
                          <a:effectLst/>
                          <a:latin typeface="Arial" charset="0"/>
                          <a:ea typeface="Times New Roman" pitchFamily="18" charset="0"/>
                          <a:cs typeface="Arial" charset="0"/>
                        </a:rPr>
                        <a:t>Tip podatka:</a:t>
                      </a:r>
                      <a:r>
                        <a:rPr kumimoji="0" lang="pl-PL" sz="1400" b="0" i="0" u="none" strike="noStrike" cap="none" normalizeH="0" baseline="0" dirty="0">
                          <a:ln>
                            <a:noFill/>
                          </a:ln>
                          <a:solidFill>
                            <a:srgbClr val="000000"/>
                          </a:solidFill>
                          <a:effectLst/>
                          <a:latin typeface="Arial" charset="0"/>
                          <a:ea typeface="Times New Roman" pitchFamily="18" charset="0"/>
                          <a:cs typeface="Arial" charset="0"/>
                        </a:rPr>
                        <a:t> Karakter			                  </a:t>
                      </a:r>
                      <a:r>
                        <a:rPr kumimoji="0" lang="pl-PL" sz="1400" b="1" i="0" u="none" strike="noStrike" cap="none" normalizeH="0" baseline="0" dirty="0">
                          <a:ln>
                            <a:noFill/>
                          </a:ln>
                          <a:solidFill>
                            <a:srgbClr val="000000"/>
                          </a:solidFill>
                          <a:effectLst/>
                          <a:latin typeface="Arial" charset="0"/>
                          <a:ea typeface="Times New Roman" pitchFamily="18" charset="0"/>
                          <a:cs typeface="Arial" charset="0"/>
                        </a:rPr>
                        <a:t>Tip podatka:</a:t>
                      </a:r>
                      <a:r>
                        <a:rPr kumimoji="0" lang="pl-PL" sz="1400" b="0" i="0" u="none" strike="noStrike" cap="none" normalizeH="0" baseline="0" dirty="0">
                          <a:ln>
                            <a:noFill/>
                          </a:ln>
                          <a:solidFill>
                            <a:srgbClr val="000000"/>
                          </a:solidFill>
                          <a:effectLst/>
                          <a:latin typeface="Arial" charset="0"/>
                          <a:ea typeface="Times New Roman" pitchFamily="18" charset="0"/>
                          <a:cs typeface="Arial" charset="0"/>
                        </a:rPr>
                        <a:t> Numerik</a:t>
                      </a: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v-SE" sz="1400" b="1" i="0" u="none" strike="noStrike" cap="none" normalizeH="0" baseline="0" dirty="0">
                          <a:ln>
                            <a:noFill/>
                          </a:ln>
                          <a:solidFill>
                            <a:srgbClr val="000000"/>
                          </a:solidFill>
                          <a:effectLst/>
                          <a:latin typeface="Arial" charset="0"/>
                          <a:ea typeface="Times New Roman" pitchFamily="18" charset="0"/>
                          <a:cs typeface="Arial" charset="0"/>
                        </a:rPr>
                        <a:t>Format:</a:t>
                      </a:r>
                      <a:r>
                        <a:rPr kumimoji="0" lang="sv-SE" sz="1400" b="0" i="0" u="none" strike="noStrike" cap="none" normalizeH="0" baseline="0" dirty="0">
                          <a:ln>
                            <a:noFill/>
                          </a:ln>
                          <a:solidFill>
                            <a:srgbClr val="000000"/>
                          </a:solidFill>
                          <a:effectLst/>
                          <a:latin typeface="Arial" charset="0"/>
                          <a:ea typeface="Times New Roman" pitchFamily="18" charset="0"/>
                          <a:cs typeface="Arial" charset="0"/>
                        </a:rPr>
                        <a:t> nnn-nnnn				</a:t>
                      </a:r>
                      <a:r>
                        <a:rPr kumimoji="0" lang="sv-SE" sz="1400" b="1" i="0" u="none" strike="noStrike" cap="none" normalizeH="0" baseline="0" dirty="0">
                          <a:ln>
                            <a:noFill/>
                          </a:ln>
                          <a:solidFill>
                            <a:srgbClr val="000000"/>
                          </a:solidFill>
                          <a:effectLst/>
                          <a:latin typeface="Arial" charset="0"/>
                          <a:ea typeface="Times New Roman" pitchFamily="18" charset="0"/>
                          <a:cs typeface="Arial" charset="0"/>
                        </a:rPr>
                        <a:t>Format:</a:t>
                      </a:r>
                      <a:r>
                        <a:rPr kumimoji="0" lang="sv-SE" sz="1400" b="0" i="0" u="none" strike="noStrike" cap="none" normalizeH="0" baseline="0" dirty="0">
                          <a:ln>
                            <a:noFill/>
                          </a:ln>
                          <a:solidFill>
                            <a:srgbClr val="000000"/>
                          </a:solidFill>
                          <a:effectLst/>
                          <a:latin typeface="Arial" charset="0"/>
                          <a:ea typeface="Times New Roman" pitchFamily="18" charset="0"/>
                          <a:cs typeface="Arial" charset="0"/>
                        </a:rPr>
                        <a:t> 2 decimalna mesta</a:t>
                      </a: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v-SE" sz="1400" b="1" i="0" u="none" strike="noStrike" cap="none" normalizeH="0" baseline="0" dirty="0">
                          <a:ln>
                            <a:noFill/>
                          </a:ln>
                          <a:solidFill>
                            <a:srgbClr val="000000"/>
                          </a:solidFill>
                          <a:effectLst/>
                          <a:latin typeface="Arial" charset="0"/>
                          <a:ea typeface="Times New Roman" pitchFamily="18" charset="0"/>
                          <a:cs typeface="Arial" charset="0"/>
                        </a:rPr>
                        <a:t>Jedinstvenost:</a:t>
                      </a:r>
                      <a:r>
                        <a:rPr kumimoji="0" lang="sv-SE" sz="1400" b="0" i="0" u="none" strike="noStrike" cap="none" normalizeH="0" baseline="0" dirty="0">
                          <a:ln>
                            <a:noFill/>
                          </a:ln>
                          <a:solidFill>
                            <a:srgbClr val="000000"/>
                          </a:solidFill>
                          <a:effectLst/>
                          <a:latin typeface="Arial" charset="0"/>
                          <a:ea typeface="Times New Roman" pitchFamily="18" charset="0"/>
                          <a:cs typeface="Arial" charset="0"/>
                        </a:rPr>
                        <a:t> mora da bude jedinstven		</a:t>
                      </a:r>
                      <a:r>
                        <a:rPr kumimoji="0" lang="sv-SE" sz="1400" b="1" i="0" u="none" strike="noStrike" cap="none" normalizeH="0" baseline="0" dirty="0">
                          <a:ln>
                            <a:noFill/>
                          </a:ln>
                          <a:solidFill>
                            <a:srgbClr val="000000"/>
                          </a:solidFill>
                          <a:effectLst/>
                          <a:latin typeface="Arial" charset="0"/>
                          <a:ea typeface="Times New Roman" pitchFamily="18" charset="0"/>
                          <a:cs typeface="Arial" charset="0"/>
                        </a:rPr>
                        <a:t>Opseg:</a:t>
                      </a:r>
                      <a:r>
                        <a:rPr kumimoji="0" lang="sv-SE" sz="1400" b="0" i="0" u="none" strike="noStrike" cap="none" normalizeH="0" baseline="0" dirty="0">
                          <a:ln>
                            <a:noFill/>
                          </a:ln>
                          <a:solidFill>
                            <a:srgbClr val="000000"/>
                          </a:solidFill>
                          <a:effectLst/>
                          <a:latin typeface="Arial" charset="0"/>
                          <a:ea typeface="Times New Roman" pitchFamily="18" charset="0"/>
                          <a:cs typeface="Arial" charset="0"/>
                        </a:rPr>
                        <a:t> 0-10,000</a:t>
                      </a: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v-SE" sz="1400" b="1" i="0" u="none" strike="noStrike" cap="none" normalizeH="0" baseline="0" dirty="0">
                          <a:ln>
                            <a:noFill/>
                          </a:ln>
                          <a:solidFill>
                            <a:srgbClr val="000000"/>
                          </a:solidFill>
                          <a:effectLst/>
                          <a:latin typeface="Arial" charset="0"/>
                          <a:ea typeface="Times New Roman" pitchFamily="18" charset="0"/>
                          <a:cs typeface="Arial" charset="0"/>
                        </a:rPr>
                        <a:t>Podrška null vrednostima:</a:t>
                      </a:r>
                      <a:r>
                        <a:rPr kumimoji="0" lang="sv-SE" sz="1400" b="0" i="0" u="none" strike="noStrike" cap="none" normalizeH="0" baseline="0" dirty="0">
                          <a:ln>
                            <a:noFill/>
                          </a:ln>
                          <a:solidFill>
                            <a:srgbClr val="000000"/>
                          </a:solidFill>
                          <a:effectLst/>
                          <a:latin typeface="Arial" charset="0"/>
                          <a:ea typeface="Times New Roman" pitchFamily="18" charset="0"/>
                          <a:cs typeface="Arial" charset="0"/>
                        </a:rPr>
                        <a:t> Not-null		</a:t>
                      </a:r>
                      <a:r>
                        <a:rPr kumimoji="0" lang="sv-SE" sz="1400" b="1" i="0" u="none" strike="noStrike" cap="none" normalizeH="0" baseline="0" dirty="0">
                          <a:ln>
                            <a:noFill/>
                          </a:ln>
                          <a:solidFill>
                            <a:srgbClr val="000000"/>
                          </a:solidFill>
                          <a:effectLst/>
                          <a:latin typeface="Arial" charset="0"/>
                          <a:ea typeface="Times New Roman" pitchFamily="18" charset="0"/>
                          <a:cs typeface="Arial" charset="0"/>
                        </a:rPr>
                        <a:t>Jedinstvenost:</a:t>
                      </a:r>
                      <a:r>
                        <a:rPr kumimoji="0" lang="sv-SE" sz="1400" b="0" i="0" u="none" strike="noStrike" cap="none" normalizeH="0" baseline="0" dirty="0">
                          <a:ln>
                            <a:noFill/>
                          </a:ln>
                          <a:solidFill>
                            <a:srgbClr val="000000"/>
                          </a:solidFill>
                          <a:effectLst/>
                          <a:latin typeface="Arial" charset="0"/>
                          <a:ea typeface="Times New Roman" pitchFamily="18" charset="0"/>
                          <a:cs typeface="Arial" charset="0"/>
                        </a:rPr>
                        <a:t> nije jedinstven </a:t>
                      </a:r>
                      <a:endParaRPr kumimoji="0" lang="en-US" sz="1400" b="0" i="0" u="none" strike="noStrike" cap="none" normalizeH="0" baseline="0" dirty="0">
                        <a:ln>
                          <a:noFill/>
                        </a:ln>
                        <a:solidFill>
                          <a:schemeClr val="tx1"/>
                        </a:solidFill>
                        <a:effectLst/>
                        <a:latin typeface="Times New Roman" pitchFamily="18" charset="0"/>
                        <a:ea typeface="Times New Roman" pitchFamily="18"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v-SE" sz="1400" b="0" i="0" u="none" strike="noStrike" cap="none" normalizeH="0" baseline="0" dirty="0">
                          <a:ln>
                            <a:noFill/>
                          </a:ln>
                          <a:solidFill>
                            <a:srgbClr val="000000"/>
                          </a:solidFill>
                          <a:effectLst/>
                          <a:latin typeface="Arial" charset="0"/>
                          <a:ea typeface="Times New Roman" pitchFamily="18" charset="0"/>
                          <a:cs typeface="Arial" charset="0"/>
                        </a:rPr>
                        <a:t>                                                                                          </a:t>
                      </a:r>
                      <a:r>
                        <a:rPr kumimoji="0" lang="sr-Latn-CS" sz="1400" b="0" i="0" u="none" strike="noStrike" cap="none" normalizeH="0" baseline="0" dirty="0">
                          <a:ln>
                            <a:noFill/>
                          </a:ln>
                          <a:solidFill>
                            <a:srgbClr val="000000"/>
                          </a:solidFill>
                          <a:effectLst/>
                          <a:latin typeface="Arial" charset="0"/>
                          <a:ea typeface="Times New Roman" pitchFamily="18" charset="0"/>
                          <a:cs typeface="Arial" charset="0"/>
                        </a:rPr>
                        <a:t>   </a:t>
                      </a:r>
                      <a:r>
                        <a:rPr kumimoji="0" lang="it-IT" sz="1400" b="1" i="0" u="none" strike="noStrike" cap="none" normalizeH="0" baseline="0" dirty="0">
                          <a:ln>
                            <a:noFill/>
                          </a:ln>
                          <a:solidFill>
                            <a:srgbClr val="000000"/>
                          </a:solidFill>
                          <a:effectLst/>
                          <a:latin typeface="Arial" charset="0"/>
                          <a:ea typeface="Times New Roman" pitchFamily="18" charset="0"/>
                          <a:cs typeface="Arial" charset="0"/>
                        </a:rPr>
                        <a:t>Podrška null vrednostima:</a:t>
                      </a:r>
                      <a:r>
                        <a:rPr kumimoji="0" lang="it-IT" sz="1400" b="0" i="0" u="none" strike="noStrike" cap="none" normalizeH="0" baseline="0" dirty="0">
                          <a:ln>
                            <a:noFill/>
                          </a:ln>
                          <a:solidFill>
                            <a:srgbClr val="000000"/>
                          </a:solidFill>
                          <a:effectLst/>
                          <a:latin typeface="Arial" charset="0"/>
                          <a:ea typeface="Times New Roman" pitchFamily="18" charset="0"/>
                          <a:cs typeface="Arial" charset="0"/>
                        </a:rPr>
                        <a:t> Not-null</a:t>
                      </a:r>
                      <a:r>
                        <a:rPr kumimoji="0" lang="it-IT" sz="1800" b="0" i="0" u="none" strike="noStrike" cap="none" normalizeH="0" baseline="0" dirty="0">
                          <a:ln>
                            <a:noFill/>
                          </a:ln>
                          <a:solidFill>
                            <a:srgbClr val="000000"/>
                          </a:solidFill>
                          <a:effectLst/>
                          <a:latin typeface="Arial" charset="0"/>
                          <a:ea typeface="Times New Roman" pitchFamily="18" charset="0"/>
                          <a:cs typeface="Arial" charset="0"/>
                        </a:rPr>
                        <a:t>                                                                                        </a:t>
                      </a:r>
                      <a:endParaRPr kumimoji="0" lang="it-IT" sz="1800" b="0" i="0" u="none" strike="noStrike" cap="none" normalizeH="0" baseline="0" dirty="0">
                        <a:ln>
                          <a:noFill/>
                        </a:ln>
                        <a:solidFill>
                          <a:schemeClr val="tx1"/>
                        </a:solidFill>
                        <a:effectLst/>
                        <a:latin typeface="Arial" charset="0"/>
                        <a:ea typeface="Times New Roman" pitchFamily="18" charset="0"/>
                        <a:cs typeface="Arial" charset="0"/>
                      </a:endParaRPr>
                    </a:p>
                  </a:txBody>
                  <a:tcP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5306" name="Slide Number Placeholder 5"/>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AA57B349-83B6-41EE-835A-29C0526BC4F5}" type="slidenum">
              <a:rPr lang="en-US" smtClean="0"/>
              <a:pPr/>
              <a:t>43</a:t>
            </a:fld>
            <a:endParaRPr lang="en-US"/>
          </a:p>
        </p:txBody>
      </p:sp>
    </p:spTree>
  </p:cSld>
  <p:clrMapOvr>
    <a:masterClrMapping/>
  </p:clrMapOvr>
  <p:transition>
    <p:wheel spokes="8"/>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en-US"/>
          </a:p>
        </p:txBody>
      </p:sp>
      <p:sp>
        <p:nvSpPr>
          <p:cNvPr id="56324" name="Slide Number Placeholder 1"/>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7610C8BE-7CD6-43EC-BDCE-801C4D788DAB}" type="slidenum">
              <a:rPr lang="en-US"/>
              <a:pPr/>
              <a:t>44</a:t>
            </a:fld>
            <a:endParaRPr lang="en-US"/>
          </a:p>
        </p:txBody>
      </p:sp>
      <p:pic>
        <p:nvPicPr>
          <p:cNvPr id="56325" name="Picture 2" descr="http://mdita.metropolitan.ac.rs/qdita-temp/IT350/L03/IT350-IT2008-IM-DMOD-EERD-poslovna-pravila-Slika1.png"/>
          <p:cNvPicPr>
            <a:picLocks noChangeAspect="1" noChangeArrowheads="1"/>
          </p:cNvPicPr>
          <p:nvPr/>
        </p:nvPicPr>
        <p:blipFill>
          <a:blip r:embed="rId2"/>
          <a:srcRect/>
          <a:stretch>
            <a:fillRect/>
          </a:stretch>
        </p:blipFill>
        <p:spPr bwMode="auto">
          <a:xfrm>
            <a:off x="65088" y="2767013"/>
            <a:ext cx="9078912" cy="3741737"/>
          </a:xfrm>
          <a:prstGeom prst="rect">
            <a:avLst/>
          </a:prstGeom>
          <a:noFill/>
          <a:ln w="9525">
            <a:noFill/>
            <a:miter lim="800000"/>
            <a:headEnd/>
            <a:tailEnd/>
          </a:ln>
        </p:spPr>
      </p:pic>
      <p:sp>
        <p:nvSpPr>
          <p:cNvPr id="4" name="Rectangle 3"/>
          <p:cNvSpPr/>
          <p:nvPr/>
        </p:nvSpPr>
        <p:spPr>
          <a:xfrm>
            <a:off x="398463" y="552450"/>
            <a:ext cx="4572000" cy="646113"/>
          </a:xfrm>
          <a:prstGeom prst="rect">
            <a:avLst/>
          </a:prstGeom>
          <a:solidFill>
            <a:schemeClr val="accent2">
              <a:lumMod val="20000"/>
              <a:lumOff val="80000"/>
            </a:schemeClr>
          </a:solidFill>
        </p:spPr>
        <p:txBody>
          <a:bodyPr>
            <a:spAutoFit/>
          </a:bodyPr>
          <a:lstStyle/>
          <a:p>
            <a:pPr>
              <a:defRPr/>
            </a:pPr>
            <a:r>
              <a:rPr lang="en-US" dirty="0"/>
              <a:t>U </a:t>
            </a:r>
            <a:r>
              <a:rPr lang="en-US" dirty="0" err="1"/>
              <a:t>ovom</a:t>
            </a:r>
            <a:r>
              <a:rPr lang="en-US" dirty="0"/>
              <a:t> </a:t>
            </a:r>
            <a:r>
              <a:rPr lang="en-US" dirty="0" err="1"/>
              <a:t>primeru</a:t>
            </a:r>
            <a:r>
              <a:rPr lang="en-US" dirty="0"/>
              <a:t> RACUN je </a:t>
            </a:r>
            <a:r>
              <a:rPr lang="en-US" dirty="0" err="1"/>
              <a:t>entitet</a:t>
            </a:r>
            <a:r>
              <a:rPr lang="en-US" dirty="0"/>
              <a:t> </a:t>
            </a:r>
            <a:r>
              <a:rPr lang="en-US" dirty="0" err="1"/>
              <a:t>koji</a:t>
            </a:r>
            <a:r>
              <a:rPr lang="en-US" dirty="0"/>
              <a:t> </a:t>
            </a:r>
            <a:r>
              <a:rPr lang="en-US" dirty="0" err="1"/>
              <a:t>ima</a:t>
            </a:r>
            <a:r>
              <a:rPr lang="en-US" dirty="0"/>
              <a:t> </a:t>
            </a:r>
            <a:r>
              <a:rPr lang="en-US" dirty="0" err="1"/>
              <a:t>vezu</a:t>
            </a:r>
            <a:r>
              <a:rPr lang="en-US" dirty="0"/>
              <a:t> (</a:t>
            </a:r>
            <a:r>
              <a:rPr lang="en-US" dirty="0" err="1"/>
              <a:t>Je_za</a:t>
            </a:r>
            <a:r>
              <a:rPr lang="en-US" dirty="0"/>
              <a:t>) </a:t>
            </a:r>
            <a:r>
              <a:rPr lang="en-US" dirty="0" err="1"/>
              <a:t>sa</a:t>
            </a:r>
            <a:r>
              <a:rPr lang="en-US" dirty="0"/>
              <a:t> </a:t>
            </a:r>
            <a:r>
              <a:rPr lang="en-US" dirty="0" err="1"/>
              <a:t>entitom</a:t>
            </a:r>
            <a:r>
              <a:rPr lang="en-US" dirty="0"/>
              <a:t> ODJAVA.</a:t>
            </a:r>
          </a:p>
        </p:txBody>
      </p:sp>
      <p:sp>
        <p:nvSpPr>
          <p:cNvPr id="5" name="Rectangle 4"/>
          <p:cNvSpPr/>
          <p:nvPr/>
        </p:nvSpPr>
        <p:spPr>
          <a:xfrm>
            <a:off x="307975" y="1238250"/>
            <a:ext cx="8586788" cy="1476375"/>
          </a:xfrm>
          <a:prstGeom prst="rect">
            <a:avLst/>
          </a:prstGeom>
          <a:solidFill>
            <a:schemeClr val="accent4">
              <a:lumMod val="40000"/>
              <a:lumOff val="60000"/>
            </a:schemeClr>
          </a:solidFill>
        </p:spPr>
        <p:txBody>
          <a:bodyPr>
            <a:spAutoFit/>
          </a:bodyPr>
          <a:lstStyle/>
          <a:p>
            <a:pPr>
              <a:defRPr/>
            </a:pPr>
            <a:r>
              <a:rPr lang="en-US" dirty="0"/>
              <a:t>Na </a:t>
            </a:r>
            <a:r>
              <a:rPr lang="en-US" dirty="0" err="1"/>
              <a:t>slici</a:t>
            </a:r>
            <a:r>
              <a:rPr lang="en-US" dirty="0"/>
              <a:t> </a:t>
            </a:r>
            <a:r>
              <a:rPr lang="sr-Latn-RS" dirty="0"/>
              <a:t>(</a:t>
            </a:r>
            <a:r>
              <a:rPr lang="en-US" dirty="0"/>
              <a:t>a) </a:t>
            </a:r>
            <a:r>
              <a:rPr lang="en-US" dirty="0" err="1"/>
              <a:t>su</a:t>
            </a:r>
            <a:r>
              <a:rPr lang="en-US" dirty="0"/>
              <a:t> </a:t>
            </a:r>
            <a:r>
              <a:rPr lang="en-US" dirty="0" err="1"/>
              <a:t>naznačeni</a:t>
            </a:r>
            <a:r>
              <a:rPr lang="en-US" dirty="0"/>
              <a:t> </a:t>
            </a:r>
            <a:r>
              <a:rPr lang="en-US" dirty="0" err="1"/>
              <a:t>atributi</a:t>
            </a:r>
            <a:r>
              <a:rPr lang="en-US" dirty="0"/>
              <a:t> </a:t>
            </a:r>
            <a:r>
              <a:rPr lang="en-US" dirty="0" err="1"/>
              <a:t>tipa</a:t>
            </a:r>
            <a:r>
              <a:rPr lang="en-US" dirty="0"/>
              <a:t> </a:t>
            </a:r>
            <a:r>
              <a:rPr lang="en-US" dirty="0" err="1"/>
              <a:t>entiteta</a:t>
            </a:r>
            <a:r>
              <a:rPr lang="en-US" dirty="0"/>
              <a:t> RACUN </a:t>
            </a:r>
            <a:r>
              <a:rPr lang="en-US" dirty="0" err="1"/>
              <a:t>i</a:t>
            </a:r>
            <a:r>
              <a:rPr lang="en-US" dirty="0"/>
              <a:t> </a:t>
            </a:r>
            <a:r>
              <a:rPr lang="en-US" dirty="0" err="1"/>
              <a:t>za</a:t>
            </a:r>
            <a:r>
              <a:rPr lang="en-US" dirty="0"/>
              <a:t> </a:t>
            </a:r>
            <a:r>
              <a:rPr lang="en-US" dirty="0" err="1"/>
              <a:t>svaki</a:t>
            </a:r>
            <a:r>
              <a:rPr lang="en-US" dirty="0"/>
              <a:t> </a:t>
            </a:r>
            <a:r>
              <a:rPr lang="en-US" dirty="0" err="1"/>
              <a:t>od</a:t>
            </a:r>
            <a:r>
              <a:rPr lang="en-US" dirty="0"/>
              <a:t> </a:t>
            </a:r>
            <a:r>
              <a:rPr lang="en-US" dirty="0" err="1"/>
              <a:t>njih</a:t>
            </a:r>
            <a:r>
              <a:rPr lang="en-US" dirty="0"/>
              <a:t> </a:t>
            </a:r>
            <a:r>
              <a:rPr lang="en-US" dirty="0" err="1"/>
              <a:t>specificirana</a:t>
            </a:r>
            <a:r>
              <a:rPr lang="en-US" dirty="0"/>
              <a:t> </a:t>
            </a:r>
            <a:r>
              <a:rPr lang="en-US" dirty="0" err="1"/>
              <a:t>ograničenja</a:t>
            </a:r>
            <a:r>
              <a:rPr lang="en-US" dirty="0"/>
              <a:t> </a:t>
            </a:r>
            <a:r>
              <a:rPr lang="en-US" dirty="0" err="1"/>
              <a:t>na</a:t>
            </a:r>
            <a:r>
              <a:rPr lang="en-US" dirty="0"/>
              <a:t> </a:t>
            </a:r>
            <a:r>
              <a:rPr lang="en-US" dirty="0" err="1"/>
              <a:t>njihove</a:t>
            </a:r>
            <a:r>
              <a:rPr lang="en-US" dirty="0"/>
              <a:t> </a:t>
            </a:r>
            <a:r>
              <a:rPr lang="en-US" dirty="0" err="1"/>
              <a:t>validne</a:t>
            </a:r>
            <a:r>
              <a:rPr lang="en-US" dirty="0"/>
              <a:t> </a:t>
            </a:r>
            <a:r>
              <a:rPr lang="en-US" dirty="0" err="1"/>
              <a:t>vrednosti</a:t>
            </a:r>
            <a:r>
              <a:rPr lang="en-US" dirty="0"/>
              <a:t> (</a:t>
            </a:r>
            <a:r>
              <a:rPr lang="en-US" dirty="0" err="1"/>
              <a:t>domeni</a:t>
            </a:r>
            <a:r>
              <a:rPr lang="en-US" dirty="0"/>
              <a:t>). Na </a:t>
            </a:r>
            <a:r>
              <a:rPr lang="en-US" dirty="0" err="1"/>
              <a:t>slici</a:t>
            </a:r>
            <a:r>
              <a:rPr lang="en-US" dirty="0"/>
              <a:t> (b) je </a:t>
            </a:r>
            <a:r>
              <a:rPr lang="en-US" dirty="0" err="1"/>
              <a:t>definisa</a:t>
            </a:r>
            <a:r>
              <a:rPr lang="sr-Latn-RS" dirty="0"/>
              <a:t>n</a:t>
            </a:r>
            <a:r>
              <a:rPr lang="en-US" dirty="0"/>
              <a:t>o </a:t>
            </a:r>
            <a:r>
              <a:rPr lang="en-US" dirty="0" err="1"/>
              <a:t>poslovno</a:t>
            </a:r>
            <a:r>
              <a:rPr lang="en-US" dirty="0"/>
              <a:t> </a:t>
            </a:r>
            <a:r>
              <a:rPr lang="en-US" dirty="0" err="1"/>
              <a:t>pravilo</a:t>
            </a:r>
            <a:r>
              <a:rPr lang="en-US" dirty="0"/>
              <a:t> </a:t>
            </a:r>
            <a:r>
              <a:rPr lang="en-US" dirty="0" err="1"/>
              <a:t>koje</a:t>
            </a:r>
            <a:r>
              <a:rPr lang="en-US" dirty="0"/>
              <a:t> </a:t>
            </a:r>
            <a:r>
              <a:rPr lang="en-US" dirty="0" err="1"/>
              <a:t>štiti</a:t>
            </a:r>
            <a:r>
              <a:rPr lang="en-US" dirty="0"/>
              <a:t> </a:t>
            </a:r>
            <a:r>
              <a:rPr lang="en-US" dirty="0" err="1"/>
              <a:t>validnost</a:t>
            </a:r>
            <a:r>
              <a:rPr lang="en-US" dirty="0"/>
              <a:t> </a:t>
            </a:r>
            <a:r>
              <a:rPr lang="en-US" dirty="0" err="1"/>
              <a:t>vrednosti</a:t>
            </a:r>
            <a:r>
              <a:rPr lang="en-US" dirty="0"/>
              <a:t> </a:t>
            </a:r>
            <a:r>
              <a:rPr lang="en-US" dirty="0" err="1"/>
              <a:t>atributa</a:t>
            </a:r>
            <a:r>
              <a:rPr lang="en-US" dirty="0"/>
              <a:t> u </a:t>
            </a:r>
            <a:r>
              <a:rPr lang="en-US" dirty="0" err="1"/>
              <a:t>slučaju</a:t>
            </a:r>
            <a:r>
              <a:rPr lang="en-US" dirty="0"/>
              <a:t> </a:t>
            </a:r>
            <a:r>
              <a:rPr lang="en-US" dirty="0" err="1"/>
              <a:t>dodavanja</a:t>
            </a:r>
            <a:r>
              <a:rPr lang="en-US" dirty="0"/>
              <a:t> </a:t>
            </a:r>
            <a:r>
              <a:rPr lang="en-US" dirty="0" err="1"/>
              <a:t>novog</a:t>
            </a:r>
            <a:r>
              <a:rPr lang="en-US" dirty="0"/>
              <a:t> </a:t>
            </a:r>
            <a:r>
              <a:rPr lang="en-US" dirty="0" err="1"/>
              <a:t>entiteta</a:t>
            </a:r>
            <a:r>
              <a:rPr lang="en-US" dirty="0"/>
              <a:t> </a:t>
            </a:r>
            <a:r>
              <a:rPr lang="en-US" dirty="0" err="1"/>
              <a:t>tipu</a:t>
            </a:r>
            <a:r>
              <a:rPr lang="en-US" dirty="0"/>
              <a:t> </a:t>
            </a:r>
            <a:r>
              <a:rPr lang="en-US" dirty="0" err="1"/>
              <a:t>entiteta</a:t>
            </a:r>
            <a:r>
              <a:rPr lang="en-US" dirty="0"/>
              <a:t> ODJAVA. </a:t>
            </a:r>
            <a:r>
              <a:rPr lang="en-US" dirty="0" err="1"/>
              <a:t>Ovo</a:t>
            </a:r>
            <a:r>
              <a:rPr lang="en-US" dirty="0"/>
              <a:t> </a:t>
            </a:r>
            <a:r>
              <a:rPr lang="en-US" dirty="0" err="1"/>
              <a:t>poslovno</a:t>
            </a:r>
            <a:r>
              <a:rPr lang="en-US" dirty="0"/>
              <a:t> </a:t>
            </a:r>
            <a:r>
              <a:rPr lang="en-US" dirty="0" err="1"/>
              <a:t>pravilo</a:t>
            </a:r>
            <a:r>
              <a:rPr lang="en-US" dirty="0"/>
              <a:t> je </a:t>
            </a:r>
            <a:r>
              <a:rPr lang="en-US" dirty="0" err="1"/>
              <a:t>definisano</a:t>
            </a:r>
            <a:r>
              <a:rPr lang="en-US" dirty="0"/>
              <a:t> u </a:t>
            </a:r>
            <a:r>
              <a:rPr lang="en-US" dirty="0" err="1"/>
              <a:t>obliku</a:t>
            </a:r>
            <a:r>
              <a:rPr lang="en-US" dirty="0"/>
              <a:t> </a:t>
            </a:r>
            <a:r>
              <a:rPr lang="en-US" dirty="0" err="1"/>
              <a:t>trigera</a:t>
            </a:r>
            <a:r>
              <a:rPr lang="en-US" dirty="0"/>
              <a:t> </a:t>
            </a:r>
            <a:r>
              <a:rPr lang="en-US" dirty="0" err="1"/>
              <a:t>koji</a:t>
            </a:r>
            <a:r>
              <a:rPr lang="en-US" dirty="0"/>
              <a:t> se </a:t>
            </a:r>
            <a:r>
              <a:rPr lang="en-US" dirty="0" err="1"/>
              <a:t>vezuje</a:t>
            </a:r>
            <a:r>
              <a:rPr lang="en-US" dirty="0"/>
              <a:t> </a:t>
            </a:r>
            <a:r>
              <a:rPr lang="en-US" dirty="0" err="1"/>
              <a:t>za</a:t>
            </a:r>
            <a:r>
              <a:rPr lang="en-US" dirty="0"/>
              <a:t> </a:t>
            </a:r>
            <a:r>
              <a:rPr lang="en-US" dirty="0" err="1"/>
              <a:t>naredbu</a:t>
            </a:r>
            <a:r>
              <a:rPr lang="en-US" dirty="0"/>
              <a:t> insert </a:t>
            </a:r>
            <a:r>
              <a:rPr lang="en-US" dirty="0" err="1"/>
              <a:t>nad</a:t>
            </a:r>
            <a:r>
              <a:rPr lang="en-US" dirty="0"/>
              <a:t> </a:t>
            </a:r>
            <a:r>
              <a:rPr lang="en-US" dirty="0" err="1"/>
              <a:t>tabelom</a:t>
            </a:r>
            <a:r>
              <a:rPr lang="en-US" dirty="0"/>
              <a:t> ODJAVA.</a:t>
            </a:r>
          </a:p>
        </p:txBody>
      </p:sp>
    </p:spTree>
  </p:cSld>
  <p:clrMapOvr>
    <a:masterClrMapping/>
  </p:clrMapOvr>
  <p:transition>
    <p:wheel spokes="8"/>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Trigeri </a:t>
            </a:r>
          </a:p>
        </p:txBody>
      </p:sp>
      <p:sp>
        <p:nvSpPr>
          <p:cNvPr id="43011" name="Content Placeholder 2"/>
          <p:cNvSpPr>
            <a:spLocks noGrp="1"/>
          </p:cNvSpPr>
          <p:nvPr>
            <p:ph idx="1"/>
          </p:nvPr>
        </p:nvSpPr>
        <p:spPr>
          <a:xfrm>
            <a:off x="284163" y="1089025"/>
            <a:ext cx="8645525" cy="4956175"/>
          </a:xfrm>
        </p:spPr>
        <p:txBody>
          <a:bodyPr/>
          <a:lstStyle/>
          <a:p>
            <a:pPr marL="0" indent="0" eaLnBrk="1" fontAlgn="auto" hangingPunct="1">
              <a:spcAft>
                <a:spcPts val="0"/>
              </a:spcAft>
              <a:buFont typeface="Wingdings" pitchFamily="2" charset="2"/>
              <a:buChar char="ü"/>
              <a:defRPr/>
            </a:pPr>
            <a:r>
              <a:rPr lang="vi-VN" dirty="0">
                <a:latin typeface="Calibri" pitchFamily="34" charset="0"/>
                <a:cs typeface="Calibri" pitchFamily="34" charset="0"/>
              </a:rPr>
              <a:t>Trigeri su pravila pod kojim se izvršavaju operacije za manipulaciju podacima kao što su: insert, update i delete. </a:t>
            </a:r>
            <a:endParaRPr lang="en-US" dirty="0">
              <a:latin typeface="Calibri" pitchFamily="34" charset="0"/>
              <a:cs typeface="Calibri" pitchFamily="34" charset="0"/>
            </a:endParaRPr>
          </a:p>
          <a:p>
            <a:pPr marL="0" indent="0" eaLnBrk="1" fontAlgn="auto" hangingPunct="1">
              <a:spcAft>
                <a:spcPts val="0"/>
              </a:spcAft>
              <a:buFont typeface="Wingdings" pitchFamily="2" charset="2"/>
              <a:buChar char="ü"/>
              <a:defRPr/>
            </a:pPr>
            <a:r>
              <a:rPr lang="vi-VN" dirty="0">
                <a:latin typeface="Calibri" pitchFamily="34" charset="0"/>
                <a:cs typeface="Calibri" pitchFamily="34" charset="0"/>
              </a:rPr>
              <a:t>Operacije za izvršenje trigera mogu biti ograničene na atribute jednog entiteta ili atribute dva ili više entiteta. </a:t>
            </a:r>
            <a:endParaRPr lang="en-US" dirty="0">
              <a:latin typeface="Calibri" pitchFamily="34" charset="0"/>
              <a:cs typeface="Calibri" pitchFamily="34" charset="0"/>
            </a:endParaRPr>
          </a:p>
          <a:p>
            <a:pPr marL="0" indent="0" eaLnBrk="1" fontAlgn="auto" hangingPunct="1">
              <a:spcAft>
                <a:spcPts val="0"/>
              </a:spcAft>
              <a:buFontTx/>
              <a:buNone/>
              <a:defRPr/>
            </a:pPr>
            <a:r>
              <a:rPr lang="en-US" dirty="0">
                <a:latin typeface="Calibri" pitchFamily="34" charset="0"/>
                <a:cs typeface="Calibri" pitchFamily="34" charset="0"/>
              </a:rPr>
              <a:t>	</a:t>
            </a:r>
            <a:r>
              <a:rPr lang="vi-VN" dirty="0">
                <a:latin typeface="Calibri" pitchFamily="34" charset="0"/>
                <a:cs typeface="Calibri" pitchFamily="34" charset="0"/>
              </a:rPr>
              <a:t>Operacije za izvršenje trigera obično imaju sledeće komponente:</a:t>
            </a:r>
          </a:p>
          <a:p>
            <a:pPr marL="0" indent="0" eaLnBrk="1" fontAlgn="auto" hangingPunct="1">
              <a:spcAft>
                <a:spcPts val="0"/>
              </a:spcAft>
              <a:buFont typeface="Wingdings" pitchFamily="2" charset="2"/>
              <a:buChar char="Ø"/>
              <a:defRPr/>
            </a:pPr>
            <a:r>
              <a:rPr lang="vi-VN" dirty="0">
                <a:solidFill>
                  <a:srgbClr val="FF0000"/>
                </a:solidFill>
                <a:latin typeface="Calibri" pitchFamily="34" charset="0"/>
                <a:cs typeface="Calibri" pitchFamily="34" charset="0"/>
              </a:rPr>
              <a:t>Poslovno pravilo</a:t>
            </a:r>
            <a:r>
              <a:rPr lang="vi-VN" dirty="0">
                <a:latin typeface="Calibri" pitchFamily="34" charset="0"/>
                <a:cs typeface="Calibri" pitchFamily="34" charset="0"/>
              </a:rPr>
              <a:t>: koncizna rečenica kojom se opisuje poslovno pravilo koje treba da bude izvršeno operacijom;</a:t>
            </a:r>
          </a:p>
          <a:p>
            <a:pPr marL="0" indent="0" eaLnBrk="1" fontAlgn="auto" hangingPunct="1">
              <a:spcAft>
                <a:spcPts val="0"/>
              </a:spcAft>
              <a:buFont typeface="Wingdings" pitchFamily="2" charset="2"/>
              <a:buChar char="Ø"/>
              <a:defRPr/>
            </a:pPr>
            <a:r>
              <a:rPr lang="vi-VN" dirty="0">
                <a:solidFill>
                  <a:srgbClr val="FF0000"/>
                </a:solidFill>
                <a:latin typeface="Calibri" pitchFamily="34" charset="0"/>
                <a:cs typeface="Calibri" pitchFamily="34" charset="0"/>
              </a:rPr>
              <a:t>Događaj</a:t>
            </a:r>
            <a:r>
              <a:rPr lang="vi-VN" dirty="0">
                <a:latin typeface="Calibri" pitchFamily="34" charset="0"/>
                <a:cs typeface="Calibri" pitchFamily="34" charset="0"/>
              </a:rPr>
              <a:t>: operacija koja se inicira (insert, delete ili update);</a:t>
            </a:r>
          </a:p>
          <a:p>
            <a:pPr marL="0" indent="0" eaLnBrk="1" fontAlgn="auto" hangingPunct="1">
              <a:spcAft>
                <a:spcPts val="0"/>
              </a:spcAft>
              <a:buFont typeface="Wingdings" pitchFamily="2" charset="2"/>
              <a:buChar char="Ø"/>
              <a:defRPr/>
            </a:pPr>
            <a:r>
              <a:rPr lang="vi-VN" dirty="0">
                <a:solidFill>
                  <a:srgbClr val="FF0000"/>
                </a:solidFill>
                <a:latin typeface="Calibri" pitchFamily="34" charset="0"/>
                <a:cs typeface="Calibri" pitchFamily="34" charset="0"/>
              </a:rPr>
              <a:t>Ime tipa entiteta</a:t>
            </a:r>
            <a:r>
              <a:rPr lang="vi-VN" dirty="0">
                <a:latin typeface="Calibri" pitchFamily="34" charset="0"/>
                <a:cs typeface="Calibri" pitchFamily="34" charset="0"/>
              </a:rPr>
              <a:t> kojem se pristupa ili se modifikuje;</a:t>
            </a:r>
          </a:p>
          <a:p>
            <a:pPr marL="0" indent="0" eaLnBrk="1" fontAlgn="auto" hangingPunct="1">
              <a:spcAft>
                <a:spcPts val="0"/>
              </a:spcAft>
              <a:buFont typeface="Wingdings" pitchFamily="2" charset="2"/>
              <a:buChar char="Ø"/>
              <a:defRPr/>
            </a:pPr>
            <a:r>
              <a:rPr lang="vi-VN" dirty="0">
                <a:solidFill>
                  <a:srgbClr val="FF0000"/>
                </a:solidFill>
                <a:latin typeface="Calibri" pitchFamily="34" charset="0"/>
                <a:cs typeface="Calibri" pitchFamily="34" charset="0"/>
              </a:rPr>
              <a:t>Uslov</a:t>
            </a:r>
            <a:r>
              <a:rPr lang="vi-VN" dirty="0">
                <a:latin typeface="Calibri" pitchFamily="34" charset="0"/>
                <a:cs typeface="Calibri" pitchFamily="34" charset="0"/>
              </a:rPr>
              <a:t>: pod kojim se operacija izvršava;</a:t>
            </a:r>
          </a:p>
          <a:p>
            <a:pPr marL="0" indent="0" eaLnBrk="1" fontAlgn="auto" hangingPunct="1">
              <a:spcAft>
                <a:spcPts val="0"/>
              </a:spcAft>
              <a:buFont typeface="Wingdings" pitchFamily="2" charset="2"/>
              <a:buChar char="Ø"/>
              <a:defRPr/>
            </a:pPr>
            <a:r>
              <a:rPr lang="vi-VN" dirty="0">
                <a:solidFill>
                  <a:srgbClr val="FF0000"/>
                </a:solidFill>
                <a:latin typeface="Calibri" pitchFamily="34" charset="0"/>
                <a:cs typeface="Calibri" pitchFamily="34" charset="0"/>
              </a:rPr>
              <a:t>Akcija</a:t>
            </a:r>
            <a:r>
              <a:rPr lang="vi-VN" dirty="0">
                <a:latin typeface="Calibri" pitchFamily="34" charset="0"/>
                <a:cs typeface="Calibri" pitchFamily="34" charset="0"/>
              </a:rPr>
              <a:t>: koja se izvršava kada se operacija trigeruje.</a:t>
            </a:r>
          </a:p>
          <a:p>
            <a:pPr marL="0" indent="0" eaLnBrk="1" fontAlgn="auto" hangingPunct="1">
              <a:spcAft>
                <a:spcPts val="0"/>
              </a:spcAft>
              <a:buFont typeface="Wingdings" pitchFamily="2" charset="2"/>
              <a:buChar char="ü"/>
              <a:defRPr/>
            </a:pPr>
            <a:endParaRPr lang="en-US" dirty="0"/>
          </a:p>
        </p:txBody>
      </p:sp>
      <p:sp>
        <p:nvSpPr>
          <p:cNvPr id="57348"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82AAAAC1-6554-46D4-8414-819118939CDE}" type="slidenum">
              <a:rPr lang="en-US"/>
              <a:pPr/>
              <a:t>45</a:t>
            </a:fld>
            <a:endParaRPr lang="en-US"/>
          </a:p>
        </p:txBody>
      </p:sp>
    </p:spTree>
  </p:cSld>
  <p:clrMapOvr>
    <a:masterClrMapping/>
  </p:clrMapOvr>
  <p:transition>
    <p:wheel spokes="8"/>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bwMode="auto">
          <a:xfrm>
            <a:off x="286603" y="274993"/>
            <a:ext cx="851535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sz="3200" dirty="0"/>
              <a:t>Koraci u kreiranju konceptualnog modela podataka</a:t>
            </a:r>
            <a:endParaRPr lang="en-US" sz="3200" dirty="0"/>
          </a:p>
        </p:txBody>
      </p:sp>
      <p:sp>
        <p:nvSpPr>
          <p:cNvPr id="58372"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977404C6-AB15-4679-94BE-AA0B1316772E}" type="slidenum">
              <a:rPr lang="en-US"/>
              <a:pPr/>
              <a:t>46</a:t>
            </a:fld>
            <a:endParaRPr lang="en-US"/>
          </a:p>
        </p:txBody>
      </p:sp>
      <p:sp>
        <p:nvSpPr>
          <p:cNvPr id="6" name="Rectangle 5"/>
          <p:cNvSpPr/>
          <p:nvPr/>
        </p:nvSpPr>
        <p:spPr>
          <a:xfrm>
            <a:off x="0" y="1122867"/>
            <a:ext cx="8871044" cy="4524315"/>
          </a:xfrm>
          <a:prstGeom prst="rect">
            <a:avLst/>
          </a:prstGeom>
        </p:spPr>
        <p:txBody>
          <a:bodyPr wrap="square">
            <a:spAutoFit/>
          </a:bodyPr>
          <a:lstStyle/>
          <a:p>
            <a:r>
              <a:rPr lang="vi-VN" dirty="0"/>
              <a:t>Kreiranje konceptualnog modela podataka uključuje nekoliko koraka kako bi se jasno definisali entiteti, veze i atributi u okviru podatkovnog modela. Evo osnovnih koraka u procesu kreiranja konceptualnog modela podataka:</a:t>
            </a:r>
          </a:p>
          <a:p>
            <a:r>
              <a:rPr lang="vi-VN" dirty="0"/>
              <a:t> </a:t>
            </a:r>
            <a:r>
              <a:rPr lang="vi-VN" b="1" i="1" dirty="0"/>
              <a:t>Razumevanje poslovnih zahteva</a:t>
            </a:r>
            <a:r>
              <a:rPr lang="vi-VN" dirty="0"/>
              <a:t>: Prvi korak je duboko razumevanje poslovnih zahteva organizacije ili sistema za koji se model kreira. Razgovarajte sa relevantnim zainteresovanim stranama kako biste jasno identifikovali šta je suština sistema i koje informacije se moraju zabeležiti.</a:t>
            </a:r>
          </a:p>
          <a:p>
            <a:r>
              <a:rPr lang="vi-VN" dirty="0"/>
              <a:t> </a:t>
            </a:r>
            <a:r>
              <a:rPr lang="vi-VN" b="1" i="1" dirty="0"/>
              <a:t>Identifikacija entiteta</a:t>
            </a:r>
            <a:r>
              <a:rPr lang="vi-VN" dirty="0"/>
              <a:t>: Na osnovu razgovora sa zainteresovanim stranama identifikujte glavne entitete (objekte) koji čine osnovu modela podataka. Entiteti bi trebali predstavljati ključne stvari o kojima se čuvaju podaci u sistemu.</a:t>
            </a:r>
          </a:p>
          <a:p>
            <a:r>
              <a:rPr lang="vi-VN" dirty="0"/>
              <a:t> </a:t>
            </a:r>
            <a:r>
              <a:rPr lang="vi-VN" b="1" i="1" dirty="0"/>
              <a:t>Definisanje atributa</a:t>
            </a:r>
            <a:r>
              <a:rPr lang="vi-VN" dirty="0"/>
              <a:t>: Za svaki identifikovani entitet, definišite njegove karakteristike koje se nazivaju atributi. Atributi opisuju svojstva entiteta i predstavljaju informacije koje će biti čuvane o svakom pojedinačnom entitetu.</a:t>
            </a:r>
          </a:p>
          <a:p>
            <a:r>
              <a:rPr lang="vi-VN" dirty="0"/>
              <a:t> </a:t>
            </a:r>
            <a:r>
              <a:rPr lang="vi-VN" b="1" i="1" dirty="0"/>
              <a:t>Identifikacija veza</a:t>
            </a:r>
            <a:r>
              <a:rPr lang="vi-VN" dirty="0"/>
              <a:t>: Razmislite o vezama između identifikovanih entiteta. Veze predstavljaju odnose i interakcije između različitih entiteta. Definišite kako entiteti međusobno komuniciraju i kako se međusobno povezuju.</a:t>
            </a:r>
          </a:p>
        </p:txBody>
      </p:sp>
    </p:spTree>
  </p:cSld>
  <p:clrMapOvr>
    <a:masterClrMapping/>
  </p:clrMapOvr>
  <p:transition>
    <p:wheel spokes="8"/>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252" y="370548"/>
            <a:ext cx="8515350" cy="842359"/>
          </a:xfrm>
        </p:spPr>
        <p:txBody>
          <a:bodyPr/>
          <a:lstStyle/>
          <a:p>
            <a:r>
              <a:rPr lang="pl-PL" sz="3200" dirty="0"/>
              <a:t>Koraci u kreiranju konceptualnog modela podataka</a:t>
            </a:r>
            <a:endParaRPr lang="en-US" sz="3200" dirty="0"/>
          </a:p>
        </p:txBody>
      </p:sp>
      <p:sp>
        <p:nvSpPr>
          <p:cNvPr id="4" name="Rectangle 3"/>
          <p:cNvSpPr/>
          <p:nvPr/>
        </p:nvSpPr>
        <p:spPr>
          <a:xfrm>
            <a:off x="177420" y="1097593"/>
            <a:ext cx="8966579" cy="5324535"/>
          </a:xfrm>
          <a:prstGeom prst="rect">
            <a:avLst/>
          </a:prstGeom>
          <a:solidFill>
            <a:schemeClr val="bg1"/>
          </a:solidFill>
        </p:spPr>
        <p:txBody>
          <a:bodyPr wrap="square">
            <a:spAutoFit/>
          </a:bodyPr>
          <a:lstStyle/>
          <a:p>
            <a:r>
              <a:rPr lang="en-US" sz="2000" b="1" i="1" dirty="0" err="1">
                <a:latin typeface="+mn-lt"/>
              </a:rPr>
              <a:t>Normalizacija</a:t>
            </a:r>
            <a:r>
              <a:rPr lang="en-US" sz="2000" b="1" i="1" dirty="0">
                <a:latin typeface="+mn-lt"/>
              </a:rPr>
              <a:t> </a:t>
            </a:r>
            <a:r>
              <a:rPr lang="en-US" sz="2000" dirty="0">
                <a:latin typeface="+mn-lt"/>
              </a:rPr>
              <a:t>: </a:t>
            </a:r>
            <a:r>
              <a:rPr lang="en-US" sz="2000" dirty="0" err="1">
                <a:latin typeface="+mn-lt"/>
              </a:rPr>
              <a:t>Ovo</a:t>
            </a:r>
            <a:r>
              <a:rPr lang="en-US" sz="2000" dirty="0">
                <a:latin typeface="+mn-lt"/>
              </a:rPr>
              <a:t> je </a:t>
            </a:r>
            <a:r>
              <a:rPr lang="en-US" sz="2000" dirty="0" err="1">
                <a:latin typeface="+mn-lt"/>
              </a:rPr>
              <a:t>proces</a:t>
            </a:r>
            <a:r>
              <a:rPr lang="en-US" sz="2000" dirty="0">
                <a:latin typeface="+mn-lt"/>
              </a:rPr>
              <a:t> </a:t>
            </a:r>
            <a:r>
              <a:rPr lang="en-US" sz="2000" dirty="0" err="1">
                <a:latin typeface="+mn-lt"/>
              </a:rPr>
              <a:t>organizovanja</a:t>
            </a:r>
            <a:r>
              <a:rPr lang="en-US" sz="2000" dirty="0">
                <a:latin typeface="+mn-lt"/>
              </a:rPr>
              <a:t> </a:t>
            </a:r>
            <a:r>
              <a:rPr lang="en-US" sz="2000" dirty="0" err="1">
                <a:latin typeface="+mn-lt"/>
              </a:rPr>
              <a:t>atributa</a:t>
            </a:r>
            <a:r>
              <a:rPr lang="en-US" sz="2000" dirty="0">
                <a:latin typeface="+mn-lt"/>
              </a:rPr>
              <a:t> </a:t>
            </a:r>
            <a:r>
              <a:rPr lang="en-US" sz="2000" dirty="0" err="1">
                <a:latin typeface="+mn-lt"/>
              </a:rPr>
              <a:t>entiteta</a:t>
            </a:r>
            <a:r>
              <a:rPr lang="en-US" sz="2000" dirty="0">
                <a:latin typeface="+mn-lt"/>
              </a:rPr>
              <a:t> u </a:t>
            </a:r>
            <a:r>
              <a:rPr lang="en-US" sz="2000" dirty="0" err="1">
                <a:latin typeface="+mn-lt"/>
              </a:rPr>
              <a:t>smislene</a:t>
            </a:r>
            <a:r>
              <a:rPr lang="en-US" sz="2000" dirty="0">
                <a:latin typeface="+mn-lt"/>
              </a:rPr>
              <a:t> </a:t>
            </a:r>
            <a:r>
              <a:rPr lang="en-US" sz="2000" dirty="0" err="1">
                <a:latin typeface="+mn-lt"/>
              </a:rPr>
              <a:t>i</a:t>
            </a:r>
            <a:r>
              <a:rPr lang="en-US" sz="2000" dirty="0">
                <a:latin typeface="+mn-lt"/>
              </a:rPr>
              <a:t> </a:t>
            </a:r>
            <a:r>
              <a:rPr lang="en-US" sz="2000" dirty="0" err="1">
                <a:latin typeface="+mn-lt"/>
              </a:rPr>
              <a:t>logične</a:t>
            </a:r>
            <a:r>
              <a:rPr lang="en-US" sz="2000" dirty="0">
                <a:latin typeface="+mn-lt"/>
              </a:rPr>
              <a:t> </a:t>
            </a:r>
            <a:r>
              <a:rPr lang="en-US" sz="2000" dirty="0" err="1">
                <a:latin typeface="+mn-lt"/>
              </a:rPr>
              <a:t>grupe</a:t>
            </a:r>
            <a:r>
              <a:rPr lang="en-US" sz="2000" dirty="0">
                <a:latin typeface="+mn-lt"/>
              </a:rPr>
              <a:t> </a:t>
            </a:r>
            <a:r>
              <a:rPr lang="en-US" sz="2000" dirty="0" err="1">
                <a:latin typeface="+mn-lt"/>
              </a:rPr>
              <a:t>kako</a:t>
            </a:r>
            <a:r>
              <a:rPr lang="en-US" sz="2000" dirty="0">
                <a:latin typeface="+mn-lt"/>
              </a:rPr>
              <a:t> bi se </a:t>
            </a:r>
            <a:r>
              <a:rPr lang="en-US" sz="2000" dirty="0" err="1">
                <a:latin typeface="+mn-lt"/>
              </a:rPr>
              <a:t>uklonile</a:t>
            </a:r>
            <a:r>
              <a:rPr lang="en-US" sz="2000" dirty="0">
                <a:latin typeface="+mn-lt"/>
              </a:rPr>
              <a:t> </a:t>
            </a:r>
            <a:r>
              <a:rPr lang="en-US" sz="2000" dirty="0" err="1">
                <a:latin typeface="+mn-lt"/>
              </a:rPr>
              <a:t>redundancije</a:t>
            </a:r>
            <a:r>
              <a:rPr lang="en-US" sz="2000" dirty="0">
                <a:latin typeface="+mn-lt"/>
              </a:rPr>
              <a:t> </a:t>
            </a:r>
            <a:r>
              <a:rPr lang="en-US" sz="2000" dirty="0" err="1">
                <a:latin typeface="+mn-lt"/>
              </a:rPr>
              <a:t>i</a:t>
            </a:r>
            <a:r>
              <a:rPr lang="en-US" sz="2000" dirty="0">
                <a:latin typeface="+mn-lt"/>
              </a:rPr>
              <a:t> </a:t>
            </a:r>
            <a:r>
              <a:rPr lang="en-US" sz="2000" dirty="0" err="1">
                <a:latin typeface="+mn-lt"/>
              </a:rPr>
              <a:t>održala</a:t>
            </a:r>
            <a:r>
              <a:rPr lang="en-US" sz="2000" dirty="0">
                <a:latin typeface="+mn-lt"/>
              </a:rPr>
              <a:t> </a:t>
            </a:r>
            <a:r>
              <a:rPr lang="en-US" sz="2000" dirty="0" err="1">
                <a:latin typeface="+mn-lt"/>
              </a:rPr>
              <a:t>konzistentnost</a:t>
            </a:r>
            <a:r>
              <a:rPr lang="en-US" sz="2000" dirty="0">
                <a:latin typeface="+mn-lt"/>
              </a:rPr>
              <a:t> </a:t>
            </a:r>
            <a:r>
              <a:rPr lang="en-US" sz="2000" dirty="0" err="1">
                <a:latin typeface="+mn-lt"/>
              </a:rPr>
              <a:t>podataka</a:t>
            </a:r>
            <a:r>
              <a:rPr lang="en-US" sz="2000" dirty="0">
                <a:latin typeface="+mn-lt"/>
              </a:rPr>
              <a:t>. </a:t>
            </a:r>
            <a:r>
              <a:rPr lang="en-US" sz="2000" dirty="0" err="1">
                <a:latin typeface="+mn-lt"/>
              </a:rPr>
              <a:t>Normalizacija</a:t>
            </a:r>
            <a:r>
              <a:rPr lang="en-US" sz="2000" dirty="0">
                <a:latin typeface="+mn-lt"/>
              </a:rPr>
              <a:t> </a:t>
            </a:r>
            <a:r>
              <a:rPr lang="en-US" sz="2000" dirty="0" err="1">
                <a:latin typeface="+mn-lt"/>
              </a:rPr>
              <a:t>pomaže</a:t>
            </a:r>
            <a:r>
              <a:rPr lang="en-US" sz="2000" dirty="0">
                <a:latin typeface="+mn-lt"/>
              </a:rPr>
              <a:t> </a:t>
            </a:r>
            <a:r>
              <a:rPr lang="en-US" sz="2000" dirty="0" err="1">
                <a:latin typeface="+mn-lt"/>
              </a:rPr>
              <a:t>da</a:t>
            </a:r>
            <a:r>
              <a:rPr lang="en-US" sz="2000" dirty="0">
                <a:latin typeface="+mn-lt"/>
              </a:rPr>
              <a:t> se </a:t>
            </a:r>
            <a:r>
              <a:rPr lang="en-US" sz="2000" dirty="0" err="1">
                <a:latin typeface="+mn-lt"/>
              </a:rPr>
              <a:t>poboljša</a:t>
            </a:r>
            <a:r>
              <a:rPr lang="en-US" sz="2000" dirty="0">
                <a:latin typeface="+mn-lt"/>
              </a:rPr>
              <a:t> </a:t>
            </a:r>
            <a:r>
              <a:rPr lang="en-US" sz="2000" dirty="0" err="1">
                <a:latin typeface="+mn-lt"/>
              </a:rPr>
              <a:t>struktura</a:t>
            </a:r>
            <a:r>
              <a:rPr lang="en-US" sz="2000" dirty="0">
                <a:latin typeface="+mn-lt"/>
              </a:rPr>
              <a:t> </a:t>
            </a:r>
            <a:r>
              <a:rPr lang="en-US" sz="2000" dirty="0" err="1">
                <a:latin typeface="+mn-lt"/>
              </a:rPr>
              <a:t>podatkovnog</a:t>
            </a:r>
            <a:r>
              <a:rPr lang="en-US" sz="2000" dirty="0">
                <a:latin typeface="+mn-lt"/>
              </a:rPr>
              <a:t> </a:t>
            </a:r>
            <a:r>
              <a:rPr lang="en-US" sz="2000" dirty="0" err="1">
                <a:latin typeface="+mn-lt"/>
              </a:rPr>
              <a:t>modela</a:t>
            </a:r>
            <a:r>
              <a:rPr lang="en-US" sz="2000" dirty="0">
                <a:latin typeface="+mn-lt"/>
              </a:rPr>
              <a:t>.</a:t>
            </a:r>
            <a:br>
              <a:rPr lang="en-US" sz="2000" dirty="0">
                <a:latin typeface="+mn-lt"/>
              </a:rPr>
            </a:br>
            <a:br>
              <a:rPr lang="en-US" sz="2000" dirty="0">
                <a:latin typeface="+mn-lt"/>
              </a:rPr>
            </a:br>
            <a:r>
              <a:rPr lang="en-US" sz="2000" b="1" i="1" dirty="0" err="1">
                <a:latin typeface="+mn-lt"/>
              </a:rPr>
              <a:t>Revizija</a:t>
            </a:r>
            <a:r>
              <a:rPr lang="en-US" sz="2000" b="1" i="1" dirty="0">
                <a:latin typeface="+mn-lt"/>
              </a:rPr>
              <a:t> </a:t>
            </a:r>
            <a:r>
              <a:rPr lang="en-US" sz="2000" b="1" i="1" dirty="0" err="1">
                <a:latin typeface="+mn-lt"/>
              </a:rPr>
              <a:t>i</a:t>
            </a:r>
            <a:r>
              <a:rPr lang="en-US" sz="2000" b="1" i="1" dirty="0">
                <a:latin typeface="+mn-lt"/>
              </a:rPr>
              <a:t> </a:t>
            </a:r>
            <a:r>
              <a:rPr lang="en-US" sz="2000" b="1" i="1" dirty="0" err="1">
                <a:latin typeface="+mn-lt"/>
              </a:rPr>
              <a:t>validacija</a:t>
            </a:r>
            <a:r>
              <a:rPr lang="en-US" sz="2000" dirty="0">
                <a:latin typeface="+mn-lt"/>
              </a:rPr>
              <a:t>: </a:t>
            </a:r>
            <a:r>
              <a:rPr lang="en-US" sz="2000" dirty="0" err="1">
                <a:latin typeface="+mn-lt"/>
              </a:rPr>
              <a:t>Nakon</a:t>
            </a:r>
            <a:r>
              <a:rPr lang="en-US" sz="2000" dirty="0">
                <a:latin typeface="+mn-lt"/>
              </a:rPr>
              <a:t> </a:t>
            </a:r>
            <a:r>
              <a:rPr lang="en-US" sz="2000" dirty="0" err="1">
                <a:latin typeface="+mn-lt"/>
              </a:rPr>
              <a:t>što</a:t>
            </a:r>
            <a:r>
              <a:rPr lang="en-US" sz="2000" dirty="0">
                <a:latin typeface="+mn-lt"/>
              </a:rPr>
              <a:t> </a:t>
            </a:r>
            <a:r>
              <a:rPr lang="en-US" sz="2000" dirty="0" err="1">
                <a:latin typeface="+mn-lt"/>
              </a:rPr>
              <a:t>ste</a:t>
            </a:r>
            <a:r>
              <a:rPr lang="en-US" sz="2000" dirty="0">
                <a:latin typeface="+mn-lt"/>
              </a:rPr>
              <a:t> </a:t>
            </a:r>
            <a:r>
              <a:rPr lang="en-US" sz="2000" dirty="0" err="1">
                <a:latin typeface="+mn-lt"/>
              </a:rPr>
              <a:t>definisali</a:t>
            </a:r>
            <a:r>
              <a:rPr lang="en-US" sz="2000" dirty="0">
                <a:latin typeface="+mn-lt"/>
              </a:rPr>
              <a:t> </a:t>
            </a:r>
            <a:r>
              <a:rPr lang="en-US" sz="2000" dirty="0" err="1">
                <a:latin typeface="+mn-lt"/>
              </a:rPr>
              <a:t>konceptualni</a:t>
            </a:r>
            <a:r>
              <a:rPr lang="en-US" sz="2000" dirty="0">
                <a:latin typeface="+mn-lt"/>
              </a:rPr>
              <a:t> model </a:t>
            </a:r>
            <a:r>
              <a:rPr lang="en-US" sz="2000" dirty="0" err="1">
                <a:latin typeface="+mn-lt"/>
              </a:rPr>
              <a:t>podataka</a:t>
            </a:r>
            <a:r>
              <a:rPr lang="en-US" sz="2000" dirty="0">
                <a:latin typeface="+mn-lt"/>
              </a:rPr>
              <a:t>, </a:t>
            </a:r>
            <a:r>
              <a:rPr lang="en-US" sz="2000" dirty="0" err="1">
                <a:latin typeface="+mn-lt"/>
              </a:rPr>
              <a:t>pregledajte</a:t>
            </a:r>
            <a:r>
              <a:rPr lang="en-US" sz="2000" dirty="0">
                <a:latin typeface="+mn-lt"/>
              </a:rPr>
              <a:t> </a:t>
            </a:r>
            <a:r>
              <a:rPr lang="en-US" sz="2000" dirty="0" err="1">
                <a:latin typeface="+mn-lt"/>
              </a:rPr>
              <a:t>ga</a:t>
            </a:r>
            <a:r>
              <a:rPr lang="en-US" sz="2000" dirty="0">
                <a:latin typeface="+mn-lt"/>
              </a:rPr>
              <a:t> </a:t>
            </a:r>
            <a:r>
              <a:rPr lang="en-US" sz="2000" dirty="0" err="1">
                <a:latin typeface="+mn-lt"/>
              </a:rPr>
              <a:t>i</a:t>
            </a:r>
            <a:r>
              <a:rPr lang="en-US" sz="2000" dirty="0">
                <a:latin typeface="+mn-lt"/>
              </a:rPr>
              <a:t> </a:t>
            </a:r>
            <a:r>
              <a:rPr lang="en-US" sz="2000" dirty="0" err="1">
                <a:latin typeface="+mn-lt"/>
              </a:rPr>
              <a:t>proverite</a:t>
            </a:r>
            <a:r>
              <a:rPr lang="en-US" sz="2000" dirty="0">
                <a:latin typeface="+mn-lt"/>
              </a:rPr>
              <a:t> </a:t>
            </a:r>
            <a:r>
              <a:rPr lang="en-US" sz="2000" dirty="0" err="1">
                <a:latin typeface="+mn-lt"/>
              </a:rPr>
              <a:t>da</a:t>
            </a:r>
            <a:r>
              <a:rPr lang="en-US" sz="2000" dirty="0">
                <a:latin typeface="+mn-lt"/>
              </a:rPr>
              <a:t> </a:t>
            </a:r>
            <a:r>
              <a:rPr lang="en-US" sz="2000" dirty="0" err="1">
                <a:latin typeface="+mn-lt"/>
              </a:rPr>
              <a:t>li</a:t>
            </a:r>
            <a:r>
              <a:rPr lang="en-US" sz="2000" dirty="0">
                <a:latin typeface="+mn-lt"/>
              </a:rPr>
              <a:t> </a:t>
            </a:r>
            <a:r>
              <a:rPr lang="en-US" sz="2000" dirty="0" err="1">
                <a:latin typeface="+mn-lt"/>
              </a:rPr>
              <a:t>odgovara</a:t>
            </a:r>
            <a:r>
              <a:rPr lang="en-US" sz="2000" dirty="0">
                <a:latin typeface="+mn-lt"/>
              </a:rPr>
              <a:t> </a:t>
            </a:r>
            <a:r>
              <a:rPr lang="en-US" sz="2000" dirty="0" err="1">
                <a:latin typeface="+mn-lt"/>
              </a:rPr>
              <a:t>poslovnim</a:t>
            </a:r>
            <a:r>
              <a:rPr lang="en-US" sz="2000" dirty="0">
                <a:latin typeface="+mn-lt"/>
              </a:rPr>
              <a:t> </a:t>
            </a:r>
            <a:r>
              <a:rPr lang="en-US" sz="2000" dirty="0" err="1">
                <a:latin typeface="+mn-lt"/>
              </a:rPr>
              <a:t>zahtevima</a:t>
            </a:r>
            <a:r>
              <a:rPr lang="en-US" sz="2000" dirty="0">
                <a:latin typeface="+mn-lt"/>
              </a:rPr>
              <a:t> </a:t>
            </a:r>
            <a:r>
              <a:rPr lang="en-US" sz="2000" dirty="0" err="1">
                <a:latin typeface="+mn-lt"/>
              </a:rPr>
              <a:t>i</a:t>
            </a:r>
            <a:r>
              <a:rPr lang="en-US" sz="2000" dirty="0">
                <a:latin typeface="+mn-lt"/>
              </a:rPr>
              <a:t> </a:t>
            </a:r>
            <a:r>
              <a:rPr lang="en-US" sz="2000" dirty="0" err="1">
                <a:latin typeface="+mn-lt"/>
              </a:rPr>
              <a:t>da</a:t>
            </a:r>
            <a:r>
              <a:rPr lang="en-US" sz="2000" dirty="0">
                <a:latin typeface="+mn-lt"/>
              </a:rPr>
              <a:t> </a:t>
            </a:r>
            <a:r>
              <a:rPr lang="en-US" sz="2000" dirty="0" err="1">
                <a:latin typeface="+mn-lt"/>
              </a:rPr>
              <a:t>li</a:t>
            </a:r>
            <a:r>
              <a:rPr lang="en-US" sz="2000" dirty="0">
                <a:latin typeface="+mn-lt"/>
              </a:rPr>
              <a:t> je </a:t>
            </a:r>
            <a:r>
              <a:rPr lang="en-US" sz="2000" dirty="0" err="1">
                <a:latin typeface="+mn-lt"/>
              </a:rPr>
              <a:t>logički</a:t>
            </a:r>
            <a:r>
              <a:rPr lang="en-US" sz="2000" dirty="0">
                <a:latin typeface="+mn-lt"/>
              </a:rPr>
              <a:t> </a:t>
            </a:r>
            <a:r>
              <a:rPr lang="en-US" sz="2000" dirty="0" err="1">
                <a:latin typeface="+mn-lt"/>
              </a:rPr>
              <a:t>ispravan</a:t>
            </a:r>
            <a:r>
              <a:rPr lang="en-US" sz="2000" dirty="0">
                <a:latin typeface="+mn-lt"/>
              </a:rPr>
              <a:t>. </a:t>
            </a:r>
            <a:r>
              <a:rPr lang="en-US" sz="2000" dirty="0" err="1">
                <a:latin typeface="+mn-lt"/>
              </a:rPr>
              <a:t>Povratne</a:t>
            </a:r>
            <a:r>
              <a:rPr lang="en-US" sz="2000" dirty="0">
                <a:latin typeface="+mn-lt"/>
              </a:rPr>
              <a:t> </a:t>
            </a:r>
            <a:r>
              <a:rPr lang="en-US" sz="2000" dirty="0" err="1">
                <a:latin typeface="+mn-lt"/>
              </a:rPr>
              <a:t>informacije</a:t>
            </a:r>
            <a:r>
              <a:rPr lang="en-US" sz="2000" dirty="0">
                <a:latin typeface="+mn-lt"/>
              </a:rPr>
              <a:t> </a:t>
            </a:r>
            <a:r>
              <a:rPr lang="en-US" sz="2000" dirty="0" err="1">
                <a:latin typeface="+mn-lt"/>
              </a:rPr>
              <a:t>od</a:t>
            </a:r>
            <a:r>
              <a:rPr lang="en-US" sz="2000" dirty="0">
                <a:latin typeface="+mn-lt"/>
              </a:rPr>
              <a:t> </a:t>
            </a:r>
            <a:r>
              <a:rPr lang="en-US" sz="2000" dirty="0" err="1">
                <a:latin typeface="+mn-lt"/>
              </a:rPr>
              <a:t>relevantnih</a:t>
            </a:r>
            <a:r>
              <a:rPr lang="en-US" sz="2000" dirty="0">
                <a:latin typeface="+mn-lt"/>
              </a:rPr>
              <a:t> </a:t>
            </a:r>
            <a:r>
              <a:rPr lang="en-US" sz="2000" dirty="0" err="1">
                <a:latin typeface="+mn-lt"/>
              </a:rPr>
              <a:t>strana</a:t>
            </a:r>
            <a:r>
              <a:rPr lang="en-US" sz="2000" dirty="0">
                <a:latin typeface="+mn-lt"/>
              </a:rPr>
              <a:t> </a:t>
            </a:r>
            <a:r>
              <a:rPr lang="en-US" sz="2000" dirty="0" err="1">
                <a:latin typeface="+mn-lt"/>
              </a:rPr>
              <a:t>mogu</a:t>
            </a:r>
            <a:r>
              <a:rPr lang="en-US" sz="2000" dirty="0">
                <a:latin typeface="+mn-lt"/>
              </a:rPr>
              <a:t> </a:t>
            </a:r>
            <a:r>
              <a:rPr lang="en-US" sz="2000" dirty="0" err="1">
                <a:latin typeface="+mn-lt"/>
              </a:rPr>
              <a:t>biti</a:t>
            </a:r>
            <a:r>
              <a:rPr lang="en-US" sz="2000" dirty="0">
                <a:latin typeface="+mn-lt"/>
              </a:rPr>
              <a:t> </a:t>
            </a:r>
            <a:r>
              <a:rPr lang="en-US" sz="2000" dirty="0" err="1">
                <a:latin typeface="+mn-lt"/>
              </a:rPr>
              <a:t>od</a:t>
            </a:r>
            <a:r>
              <a:rPr lang="en-US" sz="2000" dirty="0">
                <a:latin typeface="+mn-lt"/>
              </a:rPr>
              <a:t> </a:t>
            </a:r>
            <a:r>
              <a:rPr lang="en-US" sz="2000" dirty="0" err="1">
                <a:latin typeface="+mn-lt"/>
              </a:rPr>
              <a:t>suštinskog</a:t>
            </a:r>
            <a:r>
              <a:rPr lang="en-US" sz="2000" dirty="0">
                <a:latin typeface="+mn-lt"/>
              </a:rPr>
              <a:t> </a:t>
            </a:r>
            <a:r>
              <a:rPr lang="en-US" sz="2000" dirty="0" err="1">
                <a:latin typeface="+mn-lt"/>
              </a:rPr>
              <a:t>značaja</a:t>
            </a:r>
            <a:r>
              <a:rPr lang="en-US" sz="2000" dirty="0">
                <a:latin typeface="+mn-lt"/>
              </a:rPr>
              <a:t> u </a:t>
            </a:r>
            <a:r>
              <a:rPr lang="en-US" sz="2000" dirty="0" err="1">
                <a:latin typeface="+mn-lt"/>
              </a:rPr>
              <a:t>ovom</a:t>
            </a:r>
            <a:r>
              <a:rPr lang="en-US" sz="2000" dirty="0">
                <a:latin typeface="+mn-lt"/>
              </a:rPr>
              <a:t> </a:t>
            </a:r>
            <a:r>
              <a:rPr lang="en-US" sz="2000" dirty="0" err="1">
                <a:latin typeface="+mn-lt"/>
              </a:rPr>
              <a:t>koraku</a:t>
            </a:r>
            <a:r>
              <a:rPr lang="en-US" sz="2000" dirty="0">
                <a:latin typeface="+mn-lt"/>
              </a:rPr>
              <a:t>.</a:t>
            </a:r>
            <a:br>
              <a:rPr lang="en-US" sz="2000" dirty="0">
                <a:latin typeface="+mn-lt"/>
              </a:rPr>
            </a:br>
            <a:br>
              <a:rPr lang="en-US" sz="2000" dirty="0">
                <a:latin typeface="+mn-lt"/>
              </a:rPr>
            </a:br>
            <a:r>
              <a:rPr lang="en-US" sz="2000" b="1" i="1" dirty="0" err="1">
                <a:latin typeface="+mn-lt"/>
              </a:rPr>
              <a:t>Dokumentacija</a:t>
            </a:r>
            <a:r>
              <a:rPr lang="en-US" sz="2000" dirty="0">
                <a:latin typeface="+mn-lt"/>
              </a:rPr>
              <a:t>: </a:t>
            </a:r>
            <a:r>
              <a:rPr lang="en-US" sz="2000" dirty="0" err="1">
                <a:latin typeface="+mn-lt"/>
              </a:rPr>
              <a:t>Važno</a:t>
            </a:r>
            <a:r>
              <a:rPr lang="en-US" sz="2000" dirty="0">
                <a:latin typeface="+mn-lt"/>
              </a:rPr>
              <a:t> je </a:t>
            </a:r>
            <a:r>
              <a:rPr lang="en-US" sz="2000" dirty="0" err="1">
                <a:latin typeface="+mn-lt"/>
              </a:rPr>
              <a:t>detaljno</a:t>
            </a:r>
            <a:r>
              <a:rPr lang="en-US" sz="2000" dirty="0">
                <a:latin typeface="+mn-lt"/>
              </a:rPr>
              <a:t> </a:t>
            </a:r>
            <a:r>
              <a:rPr lang="en-US" sz="2000" dirty="0" err="1">
                <a:latin typeface="+mn-lt"/>
              </a:rPr>
              <a:t>dokumentovati</a:t>
            </a:r>
            <a:r>
              <a:rPr lang="en-US" sz="2000" dirty="0">
                <a:latin typeface="+mn-lt"/>
              </a:rPr>
              <a:t> </a:t>
            </a:r>
            <a:r>
              <a:rPr lang="en-US" sz="2000" dirty="0" err="1">
                <a:latin typeface="+mn-lt"/>
              </a:rPr>
              <a:t>konceptualni</a:t>
            </a:r>
            <a:r>
              <a:rPr lang="en-US" sz="2000" dirty="0">
                <a:latin typeface="+mn-lt"/>
              </a:rPr>
              <a:t> model </a:t>
            </a:r>
            <a:r>
              <a:rPr lang="en-US" sz="2000" dirty="0" err="1">
                <a:latin typeface="+mn-lt"/>
              </a:rPr>
              <a:t>podataka</a:t>
            </a:r>
            <a:r>
              <a:rPr lang="en-US" sz="2000" dirty="0">
                <a:latin typeface="+mn-lt"/>
              </a:rPr>
              <a:t> </a:t>
            </a:r>
            <a:r>
              <a:rPr lang="en-US" sz="2000" dirty="0" err="1">
                <a:latin typeface="+mn-lt"/>
              </a:rPr>
              <a:t>kako</a:t>
            </a:r>
            <a:r>
              <a:rPr lang="en-US" sz="2000" dirty="0">
                <a:latin typeface="+mn-lt"/>
              </a:rPr>
              <a:t> bi </a:t>
            </a:r>
            <a:r>
              <a:rPr lang="en-US" sz="2000" dirty="0" err="1">
                <a:latin typeface="+mn-lt"/>
              </a:rPr>
              <a:t>svi</a:t>
            </a:r>
            <a:r>
              <a:rPr lang="en-US" sz="2000" dirty="0">
                <a:latin typeface="+mn-lt"/>
              </a:rPr>
              <a:t> </a:t>
            </a:r>
            <a:r>
              <a:rPr lang="en-US" sz="2000" dirty="0" err="1">
                <a:latin typeface="+mn-lt"/>
              </a:rPr>
              <a:t>uključeni</a:t>
            </a:r>
            <a:r>
              <a:rPr lang="en-US" sz="2000" dirty="0">
                <a:latin typeface="+mn-lt"/>
              </a:rPr>
              <a:t> u </a:t>
            </a:r>
            <a:r>
              <a:rPr lang="en-US" sz="2000" dirty="0" err="1">
                <a:latin typeface="+mn-lt"/>
              </a:rPr>
              <a:t>projekt</a:t>
            </a:r>
            <a:r>
              <a:rPr lang="en-US" sz="2000" dirty="0">
                <a:latin typeface="+mn-lt"/>
              </a:rPr>
              <a:t> </a:t>
            </a:r>
            <a:r>
              <a:rPr lang="en-US" sz="2000" dirty="0" err="1">
                <a:latin typeface="+mn-lt"/>
              </a:rPr>
              <a:t>razumeli</a:t>
            </a:r>
            <a:r>
              <a:rPr lang="en-US" sz="2000" dirty="0">
                <a:latin typeface="+mn-lt"/>
              </a:rPr>
              <a:t> </a:t>
            </a:r>
            <a:r>
              <a:rPr lang="en-US" sz="2000" dirty="0" err="1">
                <a:latin typeface="+mn-lt"/>
              </a:rPr>
              <a:t>strukturu</a:t>
            </a:r>
            <a:r>
              <a:rPr lang="en-US" sz="2000" dirty="0">
                <a:latin typeface="+mn-lt"/>
              </a:rPr>
              <a:t> </a:t>
            </a:r>
            <a:r>
              <a:rPr lang="en-US" sz="2000" dirty="0" err="1">
                <a:latin typeface="+mn-lt"/>
              </a:rPr>
              <a:t>podataka</a:t>
            </a:r>
            <a:r>
              <a:rPr lang="en-US" sz="2000" dirty="0">
                <a:latin typeface="+mn-lt"/>
              </a:rPr>
              <a:t> </a:t>
            </a:r>
            <a:r>
              <a:rPr lang="en-US" sz="2000" dirty="0" err="1">
                <a:latin typeface="+mn-lt"/>
              </a:rPr>
              <a:t>i</a:t>
            </a:r>
            <a:r>
              <a:rPr lang="en-US" sz="2000" dirty="0">
                <a:latin typeface="+mn-lt"/>
              </a:rPr>
              <a:t> </a:t>
            </a:r>
            <a:r>
              <a:rPr lang="en-US" sz="2000" dirty="0" err="1">
                <a:latin typeface="+mn-lt"/>
              </a:rPr>
              <a:t>njegove</a:t>
            </a:r>
            <a:r>
              <a:rPr lang="en-US" sz="2000" dirty="0">
                <a:latin typeface="+mn-lt"/>
              </a:rPr>
              <a:t> </a:t>
            </a:r>
            <a:r>
              <a:rPr lang="en-US" sz="2000" dirty="0" err="1">
                <a:latin typeface="+mn-lt"/>
              </a:rPr>
              <a:t>karakteristike</a:t>
            </a:r>
            <a:r>
              <a:rPr lang="en-US" sz="2000" dirty="0">
                <a:latin typeface="+mn-lt"/>
              </a:rPr>
              <a:t>.</a:t>
            </a:r>
            <a:br>
              <a:rPr lang="en-US" sz="2000" dirty="0">
                <a:latin typeface="+mn-lt"/>
              </a:rPr>
            </a:br>
            <a:br>
              <a:rPr lang="en-US" sz="2000" dirty="0">
                <a:latin typeface="+mn-lt"/>
              </a:rPr>
            </a:br>
            <a:r>
              <a:rPr lang="en-US" sz="2000" b="1" u="sng" dirty="0" err="1">
                <a:latin typeface="+mn-lt"/>
              </a:rPr>
              <a:t>Napomena</a:t>
            </a:r>
            <a:r>
              <a:rPr lang="en-US" sz="2000" dirty="0">
                <a:latin typeface="+mn-lt"/>
              </a:rPr>
              <a:t>: </a:t>
            </a:r>
            <a:r>
              <a:rPr lang="en-US" sz="2000" i="1" dirty="0" err="1">
                <a:latin typeface="+mn-lt"/>
              </a:rPr>
              <a:t>Konceptualni</a:t>
            </a:r>
            <a:r>
              <a:rPr lang="en-US" sz="2000" i="1" dirty="0">
                <a:latin typeface="+mn-lt"/>
              </a:rPr>
              <a:t> model </a:t>
            </a:r>
            <a:r>
              <a:rPr lang="en-US" sz="2000" i="1" dirty="0" err="1">
                <a:latin typeface="+mn-lt"/>
              </a:rPr>
              <a:t>podataka</a:t>
            </a:r>
            <a:r>
              <a:rPr lang="en-US" sz="2000" i="1" dirty="0">
                <a:latin typeface="+mn-lt"/>
              </a:rPr>
              <a:t> </a:t>
            </a:r>
            <a:r>
              <a:rPr lang="en-US" sz="2000" i="1" dirty="0" err="1">
                <a:latin typeface="+mn-lt"/>
              </a:rPr>
              <a:t>predstavlja</a:t>
            </a:r>
            <a:r>
              <a:rPr lang="en-US" sz="2000" i="1" dirty="0">
                <a:latin typeface="+mn-lt"/>
              </a:rPr>
              <a:t> </a:t>
            </a:r>
            <a:r>
              <a:rPr lang="en-US" sz="2000" i="1" dirty="0" err="1">
                <a:latin typeface="+mn-lt"/>
              </a:rPr>
              <a:t>apstraktnu</a:t>
            </a:r>
            <a:r>
              <a:rPr lang="en-US" sz="2000" i="1" dirty="0">
                <a:latin typeface="+mn-lt"/>
              </a:rPr>
              <a:t> </a:t>
            </a:r>
            <a:r>
              <a:rPr lang="en-US" sz="2000" i="1" dirty="0" err="1">
                <a:latin typeface="+mn-lt"/>
              </a:rPr>
              <a:t>i</a:t>
            </a:r>
            <a:r>
              <a:rPr lang="en-US" sz="2000" i="1" dirty="0">
                <a:latin typeface="+mn-lt"/>
              </a:rPr>
              <a:t> </a:t>
            </a:r>
            <a:r>
              <a:rPr lang="en-US" sz="2000" i="1" dirty="0" err="1">
                <a:latin typeface="+mn-lt"/>
              </a:rPr>
              <a:t>nezavisnu</a:t>
            </a:r>
            <a:r>
              <a:rPr lang="en-US" sz="2000" i="1" dirty="0">
                <a:latin typeface="+mn-lt"/>
              </a:rPr>
              <a:t> </a:t>
            </a:r>
            <a:r>
              <a:rPr lang="en-US" sz="2000" i="1" dirty="0" err="1">
                <a:latin typeface="+mn-lt"/>
              </a:rPr>
              <a:t>reprezentaciju</a:t>
            </a:r>
            <a:r>
              <a:rPr lang="en-US" sz="2000" i="1" dirty="0">
                <a:latin typeface="+mn-lt"/>
              </a:rPr>
              <a:t> </a:t>
            </a:r>
            <a:r>
              <a:rPr lang="en-US" sz="2000" i="1" dirty="0" err="1">
                <a:latin typeface="+mn-lt"/>
              </a:rPr>
              <a:t>podataka</a:t>
            </a:r>
            <a:r>
              <a:rPr lang="en-US" sz="2000" i="1" dirty="0">
                <a:latin typeface="+mn-lt"/>
              </a:rPr>
              <a:t>, </a:t>
            </a:r>
            <a:r>
              <a:rPr lang="en-US" sz="2000" i="1" dirty="0" err="1">
                <a:latin typeface="+mn-lt"/>
              </a:rPr>
              <a:t>fokusira</a:t>
            </a:r>
            <a:r>
              <a:rPr lang="en-US" sz="2000" i="1" dirty="0">
                <a:latin typeface="+mn-lt"/>
              </a:rPr>
              <a:t> se </a:t>
            </a:r>
            <a:r>
              <a:rPr lang="en-US" sz="2000" i="1" dirty="0" err="1">
                <a:latin typeface="+mn-lt"/>
              </a:rPr>
              <a:t>na</a:t>
            </a:r>
            <a:r>
              <a:rPr lang="en-US" sz="2000" i="1" dirty="0">
                <a:latin typeface="+mn-lt"/>
              </a:rPr>
              <a:t> </a:t>
            </a:r>
            <a:r>
              <a:rPr lang="en-US" sz="2000" i="1" dirty="0" err="1">
                <a:latin typeface="+mn-lt"/>
              </a:rPr>
              <a:t>šta</a:t>
            </a:r>
            <a:r>
              <a:rPr lang="en-US" sz="2000" i="1" dirty="0">
                <a:latin typeface="+mn-lt"/>
              </a:rPr>
              <a:t> </a:t>
            </a:r>
            <a:r>
              <a:rPr lang="en-US" sz="2000" i="1" dirty="0" err="1">
                <a:latin typeface="+mn-lt"/>
              </a:rPr>
              <a:t>podaci</a:t>
            </a:r>
            <a:r>
              <a:rPr lang="en-US" sz="2000" i="1" dirty="0">
                <a:latin typeface="+mn-lt"/>
              </a:rPr>
              <a:t> </a:t>
            </a:r>
            <a:r>
              <a:rPr lang="en-US" sz="2000" i="1" dirty="0" err="1">
                <a:latin typeface="+mn-lt"/>
              </a:rPr>
              <a:t>predstavljaju</a:t>
            </a:r>
            <a:r>
              <a:rPr lang="en-US" sz="2000" i="1" dirty="0">
                <a:latin typeface="+mn-lt"/>
              </a:rPr>
              <a:t>, a ne </a:t>
            </a:r>
            <a:r>
              <a:rPr lang="en-US" sz="2000" i="1" dirty="0" err="1">
                <a:latin typeface="+mn-lt"/>
              </a:rPr>
              <a:t>na</a:t>
            </a:r>
            <a:r>
              <a:rPr lang="en-US" sz="2000" i="1" dirty="0">
                <a:latin typeface="+mn-lt"/>
              </a:rPr>
              <a:t> </a:t>
            </a:r>
            <a:r>
              <a:rPr lang="en-US" sz="2000" i="1" dirty="0" err="1">
                <a:latin typeface="+mn-lt"/>
              </a:rPr>
              <a:t>kako</a:t>
            </a:r>
            <a:r>
              <a:rPr lang="en-US" sz="2000" i="1" dirty="0">
                <a:latin typeface="+mn-lt"/>
              </a:rPr>
              <a:t> </a:t>
            </a:r>
            <a:r>
              <a:rPr lang="en-US" sz="2000" i="1" dirty="0" err="1">
                <a:latin typeface="+mn-lt"/>
              </a:rPr>
              <a:t>će</a:t>
            </a:r>
            <a:r>
              <a:rPr lang="en-US" sz="2000" i="1" dirty="0">
                <a:latin typeface="+mn-lt"/>
              </a:rPr>
              <a:t> </a:t>
            </a:r>
            <a:r>
              <a:rPr lang="en-US" sz="2000" i="1" dirty="0" err="1">
                <a:latin typeface="+mn-lt"/>
              </a:rPr>
              <a:t>biti</a:t>
            </a:r>
            <a:r>
              <a:rPr lang="en-US" sz="2000" i="1" dirty="0">
                <a:latin typeface="+mn-lt"/>
              </a:rPr>
              <a:t> </a:t>
            </a:r>
            <a:r>
              <a:rPr lang="en-US" sz="2000" i="1" dirty="0" err="1">
                <a:latin typeface="+mn-lt"/>
              </a:rPr>
              <a:t>implementirani</a:t>
            </a:r>
            <a:r>
              <a:rPr lang="en-US" sz="2000" i="1" dirty="0">
                <a:latin typeface="+mn-lt"/>
              </a:rPr>
              <a:t> u </a:t>
            </a:r>
            <a:r>
              <a:rPr lang="en-US" sz="2000" i="1" dirty="0" err="1">
                <a:latin typeface="+mn-lt"/>
              </a:rPr>
              <a:t>bazu</a:t>
            </a:r>
            <a:r>
              <a:rPr lang="en-US" sz="2000" i="1" dirty="0">
                <a:latin typeface="+mn-lt"/>
              </a:rPr>
              <a:t> </a:t>
            </a:r>
            <a:r>
              <a:rPr lang="en-US" sz="2000" i="1" dirty="0" err="1">
                <a:latin typeface="+mn-lt"/>
              </a:rPr>
              <a:t>podataka</a:t>
            </a:r>
            <a:r>
              <a:rPr lang="en-US" sz="2000" i="1" dirty="0">
                <a:latin typeface="+mn-lt"/>
              </a:rPr>
              <a:t> </a:t>
            </a:r>
            <a:r>
              <a:rPr lang="en-US" sz="2000" i="1" dirty="0" err="1">
                <a:latin typeface="+mn-lt"/>
              </a:rPr>
              <a:t>ili</a:t>
            </a:r>
            <a:r>
              <a:rPr lang="en-US" sz="2000" i="1" dirty="0">
                <a:latin typeface="+mn-lt"/>
              </a:rPr>
              <a:t> </a:t>
            </a:r>
            <a:r>
              <a:rPr lang="en-US" sz="2000" i="1" dirty="0" err="1">
                <a:latin typeface="+mn-lt"/>
              </a:rPr>
              <a:t>aplikaciju</a:t>
            </a:r>
            <a:r>
              <a:rPr lang="en-US" sz="2000" i="1" dirty="0">
                <a:latin typeface="+mn-lt"/>
              </a:rPr>
              <a:t>. </a:t>
            </a:r>
            <a:r>
              <a:rPr lang="en-US" sz="2000" i="1" dirty="0" err="1">
                <a:latin typeface="+mn-lt"/>
              </a:rPr>
              <a:t>Kasnije</a:t>
            </a:r>
            <a:r>
              <a:rPr lang="en-US" sz="2000" i="1" dirty="0">
                <a:latin typeface="+mn-lt"/>
              </a:rPr>
              <a:t>, </a:t>
            </a:r>
            <a:r>
              <a:rPr lang="en-US" sz="2000" i="1" dirty="0" err="1">
                <a:latin typeface="+mn-lt"/>
              </a:rPr>
              <a:t>na</a:t>
            </a:r>
            <a:r>
              <a:rPr lang="en-US" sz="2000" i="1" dirty="0">
                <a:latin typeface="+mn-lt"/>
              </a:rPr>
              <a:t> </a:t>
            </a:r>
            <a:r>
              <a:rPr lang="en-US" sz="2000" i="1" dirty="0" err="1">
                <a:latin typeface="+mn-lt"/>
              </a:rPr>
              <a:t>osnovu</a:t>
            </a:r>
            <a:r>
              <a:rPr lang="en-US" sz="2000" i="1" dirty="0">
                <a:latin typeface="+mn-lt"/>
              </a:rPr>
              <a:t> </a:t>
            </a:r>
            <a:r>
              <a:rPr lang="en-US" sz="2000" i="1" dirty="0" err="1">
                <a:latin typeface="+mn-lt"/>
              </a:rPr>
              <a:t>konceptualnog</a:t>
            </a:r>
            <a:r>
              <a:rPr lang="en-US" sz="2000" i="1" dirty="0">
                <a:latin typeface="+mn-lt"/>
              </a:rPr>
              <a:t> </a:t>
            </a:r>
            <a:r>
              <a:rPr lang="en-US" sz="2000" i="1" dirty="0" err="1">
                <a:latin typeface="+mn-lt"/>
              </a:rPr>
              <a:t>modela</a:t>
            </a:r>
            <a:r>
              <a:rPr lang="en-US" sz="2000" i="1" dirty="0">
                <a:latin typeface="+mn-lt"/>
              </a:rPr>
              <a:t>, </a:t>
            </a:r>
            <a:r>
              <a:rPr lang="en-US" sz="2000" i="1" dirty="0" err="1">
                <a:latin typeface="+mn-lt"/>
              </a:rPr>
              <a:t>može</a:t>
            </a:r>
            <a:r>
              <a:rPr lang="en-US" sz="2000" i="1" dirty="0">
                <a:latin typeface="+mn-lt"/>
              </a:rPr>
              <a:t> se </a:t>
            </a:r>
            <a:r>
              <a:rPr lang="en-US" sz="2000" i="1" dirty="0" err="1">
                <a:latin typeface="+mn-lt"/>
              </a:rPr>
              <a:t>kreirati</a:t>
            </a:r>
            <a:r>
              <a:rPr lang="en-US" sz="2000" i="1" dirty="0">
                <a:latin typeface="+mn-lt"/>
              </a:rPr>
              <a:t> </a:t>
            </a:r>
            <a:r>
              <a:rPr lang="en-US" sz="2000" i="1" dirty="0" err="1">
                <a:latin typeface="+mn-lt"/>
              </a:rPr>
              <a:t>logički</a:t>
            </a:r>
            <a:r>
              <a:rPr lang="en-US" sz="2000" i="1" dirty="0">
                <a:latin typeface="+mn-lt"/>
              </a:rPr>
              <a:t> </a:t>
            </a:r>
            <a:r>
              <a:rPr lang="en-US" sz="2000" i="1" dirty="0" err="1">
                <a:latin typeface="+mn-lt"/>
              </a:rPr>
              <a:t>i</a:t>
            </a:r>
            <a:r>
              <a:rPr lang="en-US" sz="2000" i="1" dirty="0">
                <a:latin typeface="+mn-lt"/>
              </a:rPr>
              <a:t> </a:t>
            </a:r>
            <a:r>
              <a:rPr lang="en-US" sz="2000" i="1" dirty="0" err="1">
                <a:latin typeface="+mn-lt"/>
              </a:rPr>
              <a:t>fizički</a:t>
            </a:r>
            <a:r>
              <a:rPr lang="en-US" sz="2000" i="1" dirty="0">
                <a:latin typeface="+mn-lt"/>
              </a:rPr>
              <a:t> model </a:t>
            </a:r>
            <a:r>
              <a:rPr lang="en-US" sz="2000" i="1" dirty="0" err="1">
                <a:latin typeface="+mn-lt"/>
              </a:rPr>
              <a:t>podataka</a:t>
            </a:r>
            <a:r>
              <a:rPr lang="en-US" sz="2000" i="1" dirty="0">
                <a:latin typeface="+mn-lt"/>
              </a:rPr>
              <a:t> </a:t>
            </a:r>
            <a:r>
              <a:rPr lang="en-US" sz="2000" i="1" dirty="0" err="1">
                <a:latin typeface="+mn-lt"/>
              </a:rPr>
              <a:t>koji</a:t>
            </a:r>
            <a:r>
              <a:rPr lang="en-US" sz="2000" i="1" dirty="0">
                <a:latin typeface="+mn-lt"/>
              </a:rPr>
              <a:t> </a:t>
            </a:r>
            <a:r>
              <a:rPr lang="en-US" sz="2000" i="1" dirty="0" err="1">
                <a:latin typeface="+mn-lt"/>
              </a:rPr>
              <a:t>će</a:t>
            </a:r>
            <a:r>
              <a:rPr lang="en-US" sz="2000" i="1" dirty="0">
                <a:latin typeface="+mn-lt"/>
              </a:rPr>
              <a:t> se </a:t>
            </a:r>
            <a:r>
              <a:rPr lang="en-US" sz="2000" i="1" dirty="0" err="1">
                <a:latin typeface="+mn-lt"/>
              </a:rPr>
              <a:t>koristiti</a:t>
            </a:r>
            <a:r>
              <a:rPr lang="en-US" sz="2000" i="1" dirty="0">
                <a:latin typeface="+mn-lt"/>
              </a:rPr>
              <a:t> u </a:t>
            </a:r>
            <a:r>
              <a:rPr lang="en-US" sz="2000" i="1" dirty="0" err="1">
                <a:latin typeface="+mn-lt"/>
              </a:rPr>
              <a:t>implementaciji</a:t>
            </a:r>
            <a:r>
              <a:rPr lang="en-US" sz="2000" i="1" dirty="0">
                <a:latin typeface="+mn-lt"/>
              </a:rPr>
              <a:t> </a:t>
            </a:r>
            <a:r>
              <a:rPr lang="en-US" sz="2000" i="1" dirty="0" err="1">
                <a:latin typeface="+mn-lt"/>
              </a:rPr>
              <a:t>sistema</a:t>
            </a:r>
            <a:r>
              <a:rPr lang="en-US" sz="2000" i="1" dirty="0">
                <a:latin typeface="+mn-lt"/>
              </a:rPr>
              <a:t>.</a:t>
            </a:r>
            <a:endParaRPr lang="en-US" sz="2000" dirty="0">
              <a:latin typeface="+mn-lt"/>
            </a:endParaRPr>
          </a:p>
        </p:txBody>
      </p:sp>
    </p:spTree>
  </p:cSld>
  <p:clrMapOvr>
    <a:masterClrMapping/>
  </p:clrMapOvr>
  <p:transition>
    <p:wheel spokes="8"/>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220423"/>
            <a:ext cx="8707272" cy="842359"/>
          </a:xfrm>
        </p:spPr>
        <p:txBody>
          <a:bodyPr/>
          <a:lstStyle/>
          <a:p>
            <a:r>
              <a:rPr lang="pl-PL" sz="3200" dirty="0"/>
              <a:t>Primer konceptualnog modela za sistem za upravljanje bibliotekom</a:t>
            </a:r>
            <a:endParaRPr lang="en-US" sz="3200" dirty="0"/>
          </a:p>
        </p:txBody>
      </p:sp>
      <p:sp>
        <p:nvSpPr>
          <p:cNvPr id="4" name="Rectangle 3"/>
          <p:cNvSpPr/>
          <p:nvPr/>
        </p:nvSpPr>
        <p:spPr>
          <a:xfrm>
            <a:off x="327545" y="1259849"/>
            <a:ext cx="8420669" cy="4401205"/>
          </a:xfrm>
          <a:prstGeom prst="rect">
            <a:avLst/>
          </a:prstGeom>
        </p:spPr>
        <p:txBody>
          <a:bodyPr wrap="square">
            <a:spAutoFit/>
          </a:bodyPr>
          <a:lstStyle/>
          <a:p>
            <a:r>
              <a:rPr lang="en-US" sz="2000" b="1" dirty="0" err="1">
                <a:latin typeface="+mn-lt"/>
              </a:rPr>
              <a:t>Razumevanje</a:t>
            </a:r>
            <a:r>
              <a:rPr lang="en-US" sz="2000" b="1" dirty="0">
                <a:latin typeface="+mn-lt"/>
              </a:rPr>
              <a:t> </a:t>
            </a:r>
            <a:r>
              <a:rPr lang="en-US" sz="2000" b="1" dirty="0" err="1">
                <a:latin typeface="+mn-lt"/>
              </a:rPr>
              <a:t>poslovnih</a:t>
            </a:r>
            <a:r>
              <a:rPr lang="en-US" sz="2000" b="1" dirty="0">
                <a:latin typeface="+mn-lt"/>
              </a:rPr>
              <a:t> </a:t>
            </a:r>
            <a:r>
              <a:rPr lang="en-US" sz="2000" b="1" dirty="0" err="1">
                <a:latin typeface="+mn-lt"/>
              </a:rPr>
              <a:t>zahteva</a:t>
            </a:r>
            <a:r>
              <a:rPr lang="en-US" sz="2000" dirty="0">
                <a:latin typeface="+mn-lt"/>
              </a:rPr>
              <a:t>: </a:t>
            </a:r>
            <a:r>
              <a:rPr lang="en-US" sz="2000" dirty="0" err="1">
                <a:latin typeface="+mn-lt"/>
              </a:rPr>
              <a:t>Cilj</a:t>
            </a:r>
            <a:r>
              <a:rPr lang="en-US" sz="2000" dirty="0">
                <a:latin typeface="+mn-lt"/>
              </a:rPr>
              <a:t> je </a:t>
            </a:r>
            <a:r>
              <a:rPr lang="en-US" sz="2000" dirty="0" err="1">
                <a:latin typeface="+mn-lt"/>
              </a:rPr>
              <a:t>da</a:t>
            </a:r>
            <a:r>
              <a:rPr lang="en-US" sz="2000" dirty="0">
                <a:latin typeface="+mn-lt"/>
              </a:rPr>
              <a:t> se </a:t>
            </a:r>
            <a:r>
              <a:rPr lang="en-US" sz="2000" dirty="0" err="1">
                <a:latin typeface="+mn-lt"/>
              </a:rPr>
              <a:t>razvije</a:t>
            </a:r>
            <a:r>
              <a:rPr lang="en-US" sz="2000" dirty="0">
                <a:latin typeface="+mn-lt"/>
              </a:rPr>
              <a:t> </a:t>
            </a:r>
            <a:r>
              <a:rPr lang="en-US" sz="2000" dirty="0" err="1">
                <a:latin typeface="+mn-lt"/>
              </a:rPr>
              <a:t>sistem</a:t>
            </a:r>
            <a:r>
              <a:rPr lang="en-US" sz="2000" dirty="0">
                <a:latin typeface="+mn-lt"/>
              </a:rPr>
              <a:t> </a:t>
            </a:r>
            <a:r>
              <a:rPr lang="en-US" sz="2000" dirty="0" err="1">
                <a:latin typeface="+mn-lt"/>
              </a:rPr>
              <a:t>za</a:t>
            </a:r>
            <a:r>
              <a:rPr lang="en-US" sz="2000" dirty="0">
                <a:latin typeface="+mn-lt"/>
              </a:rPr>
              <a:t> </a:t>
            </a:r>
            <a:r>
              <a:rPr lang="en-US" sz="2000" dirty="0" err="1">
                <a:latin typeface="+mn-lt"/>
              </a:rPr>
              <a:t>upravljanje</a:t>
            </a:r>
            <a:r>
              <a:rPr lang="en-US" sz="2000" dirty="0">
                <a:latin typeface="+mn-lt"/>
              </a:rPr>
              <a:t> </a:t>
            </a:r>
            <a:r>
              <a:rPr lang="en-US" sz="2000" dirty="0" err="1">
                <a:latin typeface="+mn-lt"/>
              </a:rPr>
              <a:t>bibliotekom</a:t>
            </a:r>
            <a:r>
              <a:rPr lang="en-US" sz="2000" dirty="0">
                <a:latin typeface="+mn-lt"/>
              </a:rPr>
              <a:t> </a:t>
            </a:r>
            <a:r>
              <a:rPr lang="en-US" sz="2000" dirty="0" err="1">
                <a:latin typeface="+mn-lt"/>
              </a:rPr>
              <a:t>gde</a:t>
            </a:r>
            <a:r>
              <a:rPr lang="en-US" sz="2000" dirty="0">
                <a:latin typeface="+mn-lt"/>
              </a:rPr>
              <a:t> </a:t>
            </a:r>
            <a:r>
              <a:rPr lang="en-US" sz="2000" dirty="0" err="1">
                <a:latin typeface="+mn-lt"/>
              </a:rPr>
              <a:t>će</a:t>
            </a:r>
            <a:r>
              <a:rPr lang="en-US" sz="2000" dirty="0">
                <a:latin typeface="+mn-lt"/>
              </a:rPr>
              <a:t> </a:t>
            </a:r>
            <a:r>
              <a:rPr lang="en-US" sz="2000" dirty="0" err="1">
                <a:latin typeface="+mn-lt"/>
              </a:rPr>
              <a:t>biti</a:t>
            </a:r>
            <a:r>
              <a:rPr lang="en-US" sz="2000" dirty="0">
                <a:latin typeface="+mn-lt"/>
              </a:rPr>
              <a:t> </a:t>
            </a:r>
            <a:r>
              <a:rPr lang="en-US" sz="2000" dirty="0" err="1">
                <a:latin typeface="+mn-lt"/>
              </a:rPr>
              <a:t>moguće</a:t>
            </a:r>
            <a:r>
              <a:rPr lang="en-US" sz="2000" dirty="0">
                <a:latin typeface="+mn-lt"/>
              </a:rPr>
              <a:t> </a:t>
            </a:r>
            <a:r>
              <a:rPr lang="en-US" sz="2000" dirty="0" err="1">
                <a:latin typeface="+mn-lt"/>
              </a:rPr>
              <a:t>pratiti</a:t>
            </a:r>
            <a:r>
              <a:rPr lang="en-US" sz="2000" dirty="0">
                <a:latin typeface="+mn-lt"/>
              </a:rPr>
              <a:t> </a:t>
            </a:r>
            <a:r>
              <a:rPr lang="en-US" sz="2000" dirty="0" err="1">
                <a:latin typeface="+mn-lt"/>
              </a:rPr>
              <a:t>knjige</a:t>
            </a:r>
            <a:r>
              <a:rPr lang="en-US" sz="2000" dirty="0">
                <a:latin typeface="+mn-lt"/>
              </a:rPr>
              <a:t>, </a:t>
            </a:r>
            <a:r>
              <a:rPr lang="en-US" sz="2000" dirty="0" err="1">
                <a:latin typeface="+mn-lt"/>
              </a:rPr>
              <a:t>članove</a:t>
            </a:r>
            <a:r>
              <a:rPr lang="en-US" sz="2000" dirty="0">
                <a:latin typeface="+mn-lt"/>
              </a:rPr>
              <a:t> </a:t>
            </a:r>
            <a:r>
              <a:rPr lang="en-US" sz="2000" dirty="0" err="1">
                <a:latin typeface="+mn-lt"/>
              </a:rPr>
              <a:t>biblioteke</a:t>
            </a:r>
            <a:r>
              <a:rPr lang="en-US" sz="2000" dirty="0">
                <a:latin typeface="+mn-lt"/>
              </a:rPr>
              <a:t>, </a:t>
            </a:r>
            <a:r>
              <a:rPr lang="en-US" sz="2000" dirty="0" err="1">
                <a:latin typeface="+mn-lt"/>
              </a:rPr>
              <a:t>iznajmljivanje</a:t>
            </a:r>
            <a:r>
              <a:rPr lang="en-US" sz="2000" dirty="0">
                <a:latin typeface="+mn-lt"/>
              </a:rPr>
              <a:t> </a:t>
            </a:r>
            <a:r>
              <a:rPr lang="en-US" sz="2000" dirty="0" err="1">
                <a:latin typeface="+mn-lt"/>
              </a:rPr>
              <a:t>knjiga</a:t>
            </a:r>
            <a:r>
              <a:rPr lang="en-US" sz="2000" dirty="0">
                <a:latin typeface="+mn-lt"/>
              </a:rPr>
              <a:t> </a:t>
            </a:r>
            <a:r>
              <a:rPr lang="en-US" sz="2000" dirty="0" err="1">
                <a:latin typeface="+mn-lt"/>
              </a:rPr>
              <a:t>i</a:t>
            </a:r>
            <a:r>
              <a:rPr lang="en-US" sz="2000" dirty="0">
                <a:latin typeface="+mn-lt"/>
              </a:rPr>
              <a:t> </a:t>
            </a:r>
            <a:r>
              <a:rPr lang="en-US" sz="2000" dirty="0" err="1">
                <a:latin typeface="+mn-lt"/>
              </a:rPr>
              <a:t>slično</a:t>
            </a:r>
            <a:r>
              <a:rPr lang="en-US" sz="2000" dirty="0">
                <a:latin typeface="+mn-lt"/>
              </a:rPr>
              <a:t>.</a:t>
            </a:r>
            <a:br>
              <a:rPr lang="en-US" sz="2000" dirty="0">
                <a:latin typeface="+mn-lt"/>
              </a:rPr>
            </a:br>
            <a:r>
              <a:rPr lang="en-US" sz="2000" b="1" dirty="0" err="1">
                <a:latin typeface="+mn-lt"/>
              </a:rPr>
              <a:t>Identifikacija</a:t>
            </a:r>
            <a:r>
              <a:rPr lang="en-US" sz="2000" b="1" dirty="0">
                <a:latin typeface="+mn-lt"/>
              </a:rPr>
              <a:t> </a:t>
            </a:r>
            <a:r>
              <a:rPr lang="en-US" sz="2000" b="1" dirty="0" err="1">
                <a:latin typeface="+mn-lt"/>
              </a:rPr>
              <a:t>entiteta</a:t>
            </a:r>
            <a:r>
              <a:rPr lang="en-US" sz="2000" b="1" dirty="0">
                <a:latin typeface="+mn-lt"/>
              </a:rPr>
              <a:t> </a:t>
            </a:r>
            <a:r>
              <a:rPr lang="en-US" sz="2000" b="1" dirty="0" err="1">
                <a:latin typeface="+mn-lt"/>
              </a:rPr>
              <a:t>i</a:t>
            </a:r>
            <a:r>
              <a:rPr lang="en-US" sz="2000" b="1" dirty="0">
                <a:latin typeface="+mn-lt"/>
              </a:rPr>
              <a:t> </a:t>
            </a:r>
            <a:r>
              <a:rPr lang="en-US" sz="2000" b="1" dirty="0" err="1">
                <a:latin typeface="+mn-lt"/>
              </a:rPr>
              <a:t>definisanje</a:t>
            </a:r>
            <a:r>
              <a:rPr lang="en-US" sz="2000" b="1" dirty="0">
                <a:latin typeface="+mn-lt"/>
              </a:rPr>
              <a:t> </a:t>
            </a:r>
            <a:r>
              <a:rPr lang="en-US" sz="2000" b="1" dirty="0" err="1">
                <a:latin typeface="+mn-lt"/>
              </a:rPr>
              <a:t>atributa</a:t>
            </a:r>
            <a:r>
              <a:rPr lang="en-US" sz="2000" dirty="0">
                <a:latin typeface="+mn-lt"/>
              </a:rPr>
              <a:t>: </a:t>
            </a:r>
            <a:r>
              <a:rPr lang="en-US" sz="2000" dirty="0" err="1">
                <a:latin typeface="+mn-lt"/>
              </a:rPr>
              <a:t>Identifikovani</a:t>
            </a:r>
            <a:r>
              <a:rPr lang="en-US" sz="2000" dirty="0">
                <a:latin typeface="+mn-lt"/>
              </a:rPr>
              <a:t> </a:t>
            </a:r>
            <a:r>
              <a:rPr lang="en-US" sz="2000" dirty="0" err="1">
                <a:latin typeface="+mn-lt"/>
              </a:rPr>
              <a:t>entiteti</a:t>
            </a:r>
            <a:r>
              <a:rPr lang="en-US" sz="2000" dirty="0">
                <a:latin typeface="+mn-lt"/>
              </a:rPr>
              <a:t> </a:t>
            </a:r>
            <a:r>
              <a:rPr lang="en-US" sz="2000" dirty="0" err="1">
                <a:latin typeface="+mn-lt"/>
              </a:rPr>
              <a:t>mogu</a:t>
            </a:r>
            <a:r>
              <a:rPr lang="en-US" sz="2000" dirty="0">
                <a:latin typeface="+mn-lt"/>
              </a:rPr>
              <a:t> </a:t>
            </a:r>
            <a:r>
              <a:rPr lang="en-US" sz="2000" dirty="0" err="1">
                <a:latin typeface="+mn-lt"/>
              </a:rPr>
              <a:t>biti</a:t>
            </a:r>
            <a:r>
              <a:rPr lang="en-US" sz="2000" dirty="0">
                <a:latin typeface="+mn-lt"/>
              </a:rPr>
              <a:t>:</a:t>
            </a:r>
            <a:br>
              <a:rPr lang="en-US" sz="2000" dirty="0">
                <a:latin typeface="+mn-lt"/>
              </a:rPr>
            </a:br>
            <a:r>
              <a:rPr lang="en-US" sz="2000" b="1" dirty="0" err="1">
                <a:latin typeface="+mn-lt"/>
              </a:rPr>
              <a:t>Knjiga</a:t>
            </a:r>
            <a:r>
              <a:rPr lang="en-US" sz="2000" dirty="0">
                <a:latin typeface="+mn-lt"/>
              </a:rPr>
              <a:t> (s </a:t>
            </a:r>
            <a:r>
              <a:rPr lang="en-US" sz="2000" dirty="0" err="1">
                <a:latin typeface="+mn-lt"/>
              </a:rPr>
              <a:t>atributima</a:t>
            </a:r>
            <a:r>
              <a:rPr lang="en-US" sz="2000" dirty="0">
                <a:latin typeface="+mn-lt"/>
              </a:rPr>
              <a:t>: ISBN, </a:t>
            </a:r>
            <a:r>
              <a:rPr lang="en-US" sz="2000" dirty="0" err="1">
                <a:latin typeface="+mn-lt"/>
              </a:rPr>
              <a:t>naslov</a:t>
            </a:r>
            <a:r>
              <a:rPr lang="en-US" sz="2000" dirty="0">
                <a:latin typeface="+mn-lt"/>
              </a:rPr>
              <a:t>, </a:t>
            </a:r>
            <a:r>
              <a:rPr lang="en-US" sz="2000" dirty="0" err="1">
                <a:latin typeface="+mn-lt"/>
              </a:rPr>
              <a:t>autor</a:t>
            </a:r>
            <a:r>
              <a:rPr lang="en-US" sz="2000" dirty="0">
                <a:latin typeface="+mn-lt"/>
              </a:rPr>
              <a:t>, </a:t>
            </a:r>
            <a:r>
              <a:rPr lang="en-US" sz="2000" dirty="0" err="1">
                <a:latin typeface="+mn-lt"/>
              </a:rPr>
              <a:t>izdavač</a:t>
            </a:r>
            <a:r>
              <a:rPr lang="en-US" sz="2000" dirty="0">
                <a:latin typeface="+mn-lt"/>
              </a:rPr>
              <a:t>, </a:t>
            </a:r>
            <a:r>
              <a:rPr lang="en-US" sz="2000" dirty="0" err="1">
                <a:latin typeface="+mn-lt"/>
              </a:rPr>
              <a:t>itd</a:t>
            </a:r>
            <a:r>
              <a:rPr lang="en-US" sz="2000" dirty="0">
                <a:latin typeface="+mn-lt"/>
              </a:rPr>
              <a:t>.)</a:t>
            </a:r>
            <a:br>
              <a:rPr lang="en-US" sz="2000" dirty="0">
                <a:latin typeface="+mn-lt"/>
              </a:rPr>
            </a:br>
            <a:r>
              <a:rPr lang="en-US" sz="2000" b="1" dirty="0" err="1">
                <a:latin typeface="+mn-lt"/>
              </a:rPr>
              <a:t>Član</a:t>
            </a:r>
            <a:r>
              <a:rPr lang="en-US" sz="2000" b="1" dirty="0">
                <a:latin typeface="+mn-lt"/>
              </a:rPr>
              <a:t> </a:t>
            </a:r>
            <a:r>
              <a:rPr lang="en-US" sz="2000" b="1" dirty="0" err="1">
                <a:latin typeface="+mn-lt"/>
              </a:rPr>
              <a:t>biblioteke</a:t>
            </a:r>
            <a:r>
              <a:rPr lang="en-US" sz="2000" dirty="0">
                <a:latin typeface="+mn-lt"/>
              </a:rPr>
              <a:t> (s </a:t>
            </a:r>
            <a:r>
              <a:rPr lang="en-US" sz="2000" dirty="0" err="1">
                <a:latin typeface="+mn-lt"/>
              </a:rPr>
              <a:t>atributima</a:t>
            </a:r>
            <a:r>
              <a:rPr lang="en-US" sz="2000" dirty="0">
                <a:latin typeface="+mn-lt"/>
              </a:rPr>
              <a:t>: </a:t>
            </a:r>
            <a:r>
              <a:rPr lang="en-US" sz="2000" dirty="0" err="1">
                <a:latin typeface="+mn-lt"/>
              </a:rPr>
              <a:t>članski</a:t>
            </a:r>
            <a:r>
              <a:rPr lang="en-US" sz="2000" dirty="0">
                <a:latin typeface="+mn-lt"/>
              </a:rPr>
              <a:t> </a:t>
            </a:r>
            <a:r>
              <a:rPr lang="en-US" sz="2000" dirty="0" err="1">
                <a:latin typeface="+mn-lt"/>
              </a:rPr>
              <a:t>broj</a:t>
            </a:r>
            <a:r>
              <a:rPr lang="en-US" sz="2000" dirty="0">
                <a:latin typeface="+mn-lt"/>
              </a:rPr>
              <a:t>, </a:t>
            </a:r>
            <a:r>
              <a:rPr lang="en-US" sz="2000" dirty="0" err="1">
                <a:latin typeface="+mn-lt"/>
              </a:rPr>
              <a:t>ime</a:t>
            </a:r>
            <a:r>
              <a:rPr lang="en-US" sz="2000" dirty="0">
                <a:latin typeface="+mn-lt"/>
              </a:rPr>
              <a:t>, </a:t>
            </a:r>
            <a:r>
              <a:rPr lang="en-US" sz="2000" dirty="0" err="1">
                <a:latin typeface="+mn-lt"/>
              </a:rPr>
              <a:t>prezime</a:t>
            </a:r>
            <a:r>
              <a:rPr lang="en-US" sz="2000" dirty="0">
                <a:latin typeface="+mn-lt"/>
              </a:rPr>
              <a:t>, </a:t>
            </a:r>
            <a:r>
              <a:rPr lang="en-US" sz="2000" dirty="0" err="1">
                <a:latin typeface="+mn-lt"/>
              </a:rPr>
              <a:t>adresa</a:t>
            </a:r>
            <a:r>
              <a:rPr lang="en-US" sz="2000" dirty="0">
                <a:latin typeface="+mn-lt"/>
              </a:rPr>
              <a:t>, </a:t>
            </a:r>
            <a:r>
              <a:rPr lang="en-US" sz="2000" dirty="0" err="1">
                <a:latin typeface="+mn-lt"/>
              </a:rPr>
              <a:t>itd</a:t>
            </a:r>
            <a:r>
              <a:rPr lang="en-US" sz="2000" dirty="0">
                <a:latin typeface="+mn-lt"/>
              </a:rPr>
              <a:t>.)</a:t>
            </a:r>
            <a:br>
              <a:rPr lang="en-US" sz="2000" dirty="0">
                <a:latin typeface="+mn-lt"/>
              </a:rPr>
            </a:br>
            <a:r>
              <a:rPr lang="en-US" sz="2000" b="1" dirty="0" err="1">
                <a:latin typeface="+mn-lt"/>
              </a:rPr>
              <a:t>Iznajmljivanje</a:t>
            </a:r>
            <a:r>
              <a:rPr lang="en-US" sz="2000" dirty="0">
                <a:latin typeface="+mn-lt"/>
              </a:rPr>
              <a:t> (s </a:t>
            </a:r>
            <a:r>
              <a:rPr lang="en-US" sz="2000" dirty="0" err="1">
                <a:latin typeface="+mn-lt"/>
              </a:rPr>
              <a:t>atributima</a:t>
            </a:r>
            <a:r>
              <a:rPr lang="en-US" sz="2000" dirty="0">
                <a:latin typeface="+mn-lt"/>
              </a:rPr>
              <a:t>: datum </a:t>
            </a:r>
            <a:r>
              <a:rPr lang="en-US" sz="2000" dirty="0" err="1">
                <a:latin typeface="+mn-lt"/>
              </a:rPr>
              <a:t>iznajmljivanja</a:t>
            </a:r>
            <a:r>
              <a:rPr lang="en-US" sz="2000" dirty="0">
                <a:latin typeface="+mn-lt"/>
              </a:rPr>
              <a:t>, datum </a:t>
            </a:r>
            <a:r>
              <a:rPr lang="en-US" sz="2000" dirty="0" err="1">
                <a:latin typeface="+mn-lt"/>
              </a:rPr>
              <a:t>vraćanja</a:t>
            </a:r>
            <a:r>
              <a:rPr lang="en-US" sz="2000" dirty="0">
                <a:latin typeface="+mn-lt"/>
              </a:rPr>
              <a:t>, status, </a:t>
            </a:r>
            <a:r>
              <a:rPr lang="en-US" sz="2000" dirty="0" err="1">
                <a:latin typeface="+mn-lt"/>
              </a:rPr>
              <a:t>itd</a:t>
            </a:r>
            <a:r>
              <a:rPr lang="en-US" sz="2000" dirty="0">
                <a:latin typeface="+mn-lt"/>
              </a:rPr>
              <a:t>.)</a:t>
            </a:r>
            <a:br>
              <a:rPr lang="en-US" sz="2000" dirty="0">
                <a:latin typeface="+mn-lt"/>
              </a:rPr>
            </a:br>
            <a:r>
              <a:rPr lang="en-US" sz="2000" b="1" dirty="0" err="1">
                <a:latin typeface="+mn-lt"/>
              </a:rPr>
              <a:t>Identifikacija</a:t>
            </a:r>
            <a:r>
              <a:rPr lang="en-US" sz="2000" b="1" dirty="0">
                <a:latin typeface="+mn-lt"/>
              </a:rPr>
              <a:t> </a:t>
            </a:r>
            <a:r>
              <a:rPr lang="en-US" sz="2000" b="1" dirty="0" err="1">
                <a:latin typeface="+mn-lt"/>
              </a:rPr>
              <a:t>veza</a:t>
            </a:r>
            <a:r>
              <a:rPr lang="en-US" sz="2000" dirty="0">
                <a:latin typeface="+mn-lt"/>
              </a:rPr>
              <a:t>: </a:t>
            </a:r>
            <a:r>
              <a:rPr lang="en-US" sz="2000" dirty="0" err="1">
                <a:latin typeface="+mn-lt"/>
              </a:rPr>
              <a:t>Veza</a:t>
            </a:r>
            <a:r>
              <a:rPr lang="en-US" sz="2000" dirty="0">
                <a:latin typeface="+mn-lt"/>
              </a:rPr>
              <a:t> "</a:t>
            </a:r>
            <a:r>
              <a:rPr lang="en-US" sz="2000" dirty="0" err="1">
                <a:latin typeface="+mn-lt"/>
              </a:rPr>
              <a:t>Iznajmljivanje</a:t>
            </a:r>
            <a:r>
              <a:rPr lang="en-US" sz="2000" dirty="0">
                <a:latin typeface="+mn-lt"/>
              </a:rPr>
              <a:t>" </a:t>
            </a:r>
            <a:r>
              <a:rPr lang="en-US" sz="2000" dirty="0" err="1">
                <a:latin typeface="+mn-lt"/>
              </a:rPr>
              <a:t>može</a:t>
            </a:r>
            <a:r>
              <a:rPr lang="en-US" sz="2000" dirty="0">
                <a:latin typeface="+mn-lt"/>
              </a:rPr>
              <a:t> </a:t>
            </a:r>
            <a:r>
              <a:rPr lang="en-US" sz="2000" dirty="0" err="1">
                <a:latin typeface="+mn-lt"/>
              </a:rPr>
              <a:t>povezivati</a:t>
            </a:r>
            <a:r>
              <a:rPr lang="en-US" sz="2000" dirty="0">
                <a:latin typeface="+mn-lt"/>
              </a:rPr>
              <a:t> </a:t>
            </a:r>
            <a:r>
              <a:rPr lang="en-US" sz="2000" dirty="0" err="1">
                <a:latin typeface="+mn-lt"/>
              </a:rPr>
              <a:t>entitete</a:t>
            </a:r>
            <a:r>
              <a:rPr lang="en-US" sz="2000" dirty="0">
                <a:latin typeface="+mn-lt"/>
              </a:rPr>
              <a:t> "</a:t>
            </a:r>
            <a:r>
              <a:rPr lang="en-US" sz="2000" dirty="0" err="1">
                <a:latin typeface="+mn-lt"/>
              </a:rPr>
              <a:t>Knjiga</a:t>
            </a:r>
            <a:r>
              <a:rPr lang="en-US" sz="2000" dirty="0">
                <a:latin typeface="+mn-lt"/>
              </a:rPr>
              <a:t>" </a:t>
            </a:r>
            <a:r>
              <a:rPr lang="en-US" sz="2000" dirty="0" err="1">
                <a:latin typeface="+mn-lt"/>
              </a:rPr>
              <a:t>i</a:t>
            </a:r>
            <a:r>
              <a:rPr lang="en-US" sz="2000" dirty="0">
                <a:latin typeface="+mn-lt"/>
              </a:rPr>
              <a:t> "</a:t>
            </a:r>
            <a:r>
              <a:rPr lang="en-US" sz="2000" dirty="0" err="1">
                <a:latin typeface="+mn-lt"/>
              </a:rPr>
              <a:t>Član</a:t>
            </a:r>
            <a:r>
              <a:rPr lang="en-US" sz="2000" dirty="0">
                <a:latin typeface="+mn-lt"/>
              </a:rPr>
              <a:t> </a:t>
            </a:r>
            <a:r>
              <a:rPr lang="en-US" sz="2000" dirty="0" err="1">
                <a:latin typeface="+mn-lt"/>
              </a:rPr>
              <a:t>biblioteke</a:t>
            </a:r>
            <a:r>
              <a:rPr lang="en-US" sz="2000" dirty="0">
                <a:latin typeface="+mn-lt"/>
              </a:rPr>
              <a:t>" </a:t>
            </a:r>
            <a:r>
              <a:rPr lang="en-US" sz="2000" dirty="0" err="1">
                <a:latin typeface="+mn-lt"/>
              </a:rPr>
              <a:t>i</a:t>
            </a:r>
            <a:r>
              <a:rPr lang="en-US" sz="2000" dirty="0">
                <a:latin typeface="+mn-lt"/>
              </a:rPr>
              <a:t> </a:t>
            </a:r>
            <a:r>
              <a:rPr lang="en-US" sz="2000" dirty="0" err="1">
                <a:latin typeface="+mn-lt"/>
              </a:rPr>
              <a:t>imati</a:t>
            </a:r>
            <a:r>
              <a:rPr lang="en-US" sz="2000" dirty="0">
                <a:latin typeface="+mn-lt"/>
              </a:rPr>
              <a:t> </a:t>
            </a:r>
            <a:r>
              <a:rPr lang="en-US" sz="2000" dirty="0" err="1">
                <a:latin typeface="+mn-lt"/>
              </a:rPr>
              <a:t>atribute</a:t>
            </a:r>
            <a:r>
              <a:rPr lang="en-US" sz="2000" dirty="0">
                <a:latin typeface="+mn-lt"/>
              </a:rPr>
              <a:t> </a:t>
            </a:r>
            <a:r>
              <a:rPr lang="en-US" sz="2000" dirty="0" err="1">
                <a:latin typeface="+mn-lt"/>
              </a:rPr>
              <a:t>kao</a:t>
            </a:r>
            <a:r>
              <a:rPr lang="en-US" sz="2000" dirty="0">
                <a:latin typeface="+mn-lt"/>
              </a:rPr>
              <a:t> </a:t>
            </a:r>
            <a:r>
              <a:rPr lang="en-US" sz="2000" dirty="0" err="1">
                <a:latin typeface="+mn-lt"/>
              </a:rPr>
              <a:t>što</a:t>
            </a:r>
            <a:r>
              <a:rPr lang="en-US" sz="2000" dirty="0">
                <a:latin typeface="+mn-lt"/>
              </a:rPr>
              <a:t> </a:t>
            </a:r>
            <a:r>
              <a:rPr lang="en-US" sz="2000" dirty="0" err="1">
                <a:latin typeface="+mn-lt"/>
              </a:rPr>
              <a:t>su</a:t>
            </a:r>
            <a:r>
              <a:rPr lang="en-US" sz="2000" dirty="0">
                <a:latin typeface="+mn-lt"/>
              </a:rPr>
              <a:t> datum </a:t>
            </a:r>
            <a:r>
              <a:rPr lang="en-US" sz="2000" dirty="0" err="1">
                <a:latin typeface="+mn-lt"/>
              </a:rPr>
              <a:t>iznajmljivanja</a:t>
            </a:r>
            <a:r>
              <a:rPr lang="en-US" sz="2000" dirty="0">
                <a:latin typeface="+mn-lt"/>
              </a:rPr>
              <a:t> </a:t>
            </a:r>
            <a:r>
              <a:rPr lang="en-US" sz="2000" dirty="0" err="1">
                <a:latin typeface="+mn-lt"/>
              </a:rPr>
              <a:t>i</a:t>
            </a:r>
            <a:r>
              <a:rPr lang="en-US" sz="2000" dirty="0">
                <a:latin typeface="+mn-lt"/>
              </a:rPr>
              <a:t> datum </a:t>
            </a:r>
            <a:r>
              <a:rPr lang="en-US" sz="2000" dirty="0" err="1">
                <a:latin typeface="+mn-lt"/>
              </a:rPr>
              <a:t>vraćanja</a:t>
            </a:r>
            <a:r>
              <a:rPr lang="en-US" sz="2000" dirty="0">
                <a:latin typeface="+mn-lt"/>
              </a:rPr>
              <a:t>.</a:t>
            </a:r>
          </a:p>
          <a:p>
            <a:r>
              <a:rPr lang="en-US" sz="2000" dirty="0">
                <a:latin typeface="+mn-lt"/>
              </a:rPr>
              <a:t> </a:t>
            </a:r>
            <a:r>
              <a:rPr lang="en-US" sz="2000" b="1" dirty="0" err="1">
                <a:latin typeface="+mn-lt"/>
              </a:rPr>
              <a:t>Normalizacija</a:t>
            </a:r>
            <a:r>
              <a:rPr lang="en-US" sz="2000" b="1" i="1" dirty="0">
                <a:latin typeface="+mn-lt"/>
              </a:rPr>
              <a:t>:</a:t>
            </a:r>
            <a:r>
              <a:rPr lang="en-US" sz="2000" dirty="0">
                <a:latin typeface="+mn-lt"/>
              </a:rPr>
              <a:t> </a:t>
            </a:r>
            <a:r>
              <a:rPr lang="en-US" sz="2000" dirty="0" err="1">
                <a:latin typeface="+mn-lt"/>
              </a:rPr>
              <a:t>Podaci</a:t>
            </a:r>
            <a:r>
              <a:rPr lang="en-US" sz="2000" dirty="0">
                <a:latin typeface="+mn-lt"/>
              </a:rPr>
              <a:t> </a:t>
            </a:r>
            <a:r>
              <a:rPr lang="en-US" sz="2000" dirty="0" err="1">
                <a:latin typeface="+mn-lt"/>
              </a:rPr>
              <a:t>mogu</a:t>
            </a:r>
            <a:r>
              <a:rPr lang="en-US" sz="2000" dirty="0">
                <a:latin typeface="+mn-lt"/>
              </a:rPr>
              <a:t> </a:t>
            </a:r>
            <a:r>
              <a:rPr lang="en-US" sz="2000" dirty="0" err="1">
                <a:latin typeface="+mn-lt"/>
              </a:rPr>
              <a:t>biti</a:t>
            </a:r>
            <a:r>
              <a:rPr lang="en-US" sz="2000" dirty="0">
                <a:latin typeface="+mn-lt"/>
              </a:rPr>
              <a:t> </a:t>
            </a:r>
            <a:r>
              <a:rPr lang="en-US" sz="2000" dirty="0" err="1">
                <a:latin typeface="+mn-lt"/>
              </a:rPr>
              <a:t>normalizovani</a:t>
            </a:r>
            <a:r>
              <a:rPr lang="en-US" sz="2000" dirty="0">
                <a:latin typeface="+mn-lt"/>
              </a:rPr>
              <a:t> </a:t>
            </a:r>
            <a:r>
              <a:rPr lang="en-US" sz="2000" dirty="0" err="1">
                <a:latin typeface="+mn-lt"/>
              </a:rPr>
              <a:t>kako</a:t>
            </a:r>
            <a:r>
              <a:rPr lang="en-US" sz="2000" dirty="0">
                <a:latin typeface="+mn-lt"/>
              </a:rPr>
              <a:t> bi se </a:t>
            </a:r>
            <a:r>
              <a:rPr lang="en-US" sz="2000" dirty="0" err="1">
                <a:latin typeface="+mn-lt"/>
              </a:rPr>
              <a:t>eliminisali</a:t>
            </a:r>
            <a:r>
              <a:rPr lang="en-US" sz="2000" dirty="0">
                <a:latin typeface="+mn-lt"/>
              </a:rPr>
              <a:t> </a:t>
            </a:r>
            <a:r>
              <a:rPr lang="en-US" sz="2000" dirty="0" err="1">
                <a:latin typeface="+mn-lt"/>
              </a:rPr>
              <a:t>višestruki</a:t>
            </a:r>
            <a:r>
              <a:rPr lang="en-US" sz="2000" dirty="0">
                <a:latin typeface="+mn-lt"/>
              </a:rPr>
              <a:t> </a:t>
            </a:r>
            <a:r>
              <a:rPr lang="en-US" sz="2000" dirty="0" err="1">
                <a:latin typeface="+mn-lt"/>
              </a:rPr>
              <a:t>unosi</a:t>
            </a:r>
            <a:r>
              <a:rPr lang="en-US" sz="2000" dirty="0">
                <a:latin typeface="+mn-lt"/>
              </a:rPr>
              <a:t> </a:t>
            </a:r>
            <a:r>
              <a:rPr lang="en-US" sz="2000" dirty="0" err="1">
                <a:latin typeface="+mn-lt"/>
              </a:rPr>
              <a:t>i</a:t>
            </a:r>
            <a:r>
              <a:rPr lang="en-US" sz="2000" dirty="0">
                <a:latin typeface="+mn-lt"/>
              </a:rPr>
              <a:t> </a:t>
            </a:r>
            <a:r>
              <a:rPr lang="en-US" sz="2000" dirty="0" err="1">
                <a:latin typeface="+mn-lt"/>
              </a:rPr>
              <a:t>redundancija</a:t>
            </a:r>
            <a:r>
              <a:rPr lang="en-US" sz="2000" dirty="0">
                <a:latin typeface="+mn-lt"/>
              </a:rPr>
              <a:t>. Na primer, </a:t>
            </a:r>
            <a:r>
              <a:rPr lang="en-US" sz="2000" dirty="0" err="1">
                <a:latin typeface="+mn-lt"/>
              </a:rPr>
              <a:t>adresa</a:t>
            </a:r>
            <a:r>
              <a:rPr lang="en-US" sz="2000" dirty="0">
                <a:latin typeface="+mn-lt"/>
              </a:rPr>
              <a:t> </a:t>
            </a:r>
            <a:r>
              <a:rPr lang="en-US" sz="2000" dirty="0" err="1">
                <a:latin typeface="+mn-lt"/>
              </a:rPr>
              <a:t>člana</a:t>
            </a:r>
            <a:r>
              <a:rPr lang="en-US" sz="2000" dirty="0">
                <a:latin typeface="+mn-lt"/>
              </a:rPr>
              <a:t> </a:t>
            </a:r>
            <a:r>
              <a:rPr lang="en-US" sz="2000" dirty="0" err="1">
                <a:latin typeface="+mn-lt"/>
              </a:rPr>
              <a:t>biblioteke</a:t>
            </a:r>
            <a:r>
              <a:rPr lang="en-US" sz="2000" dirty="0">
                <a:latin typeface="+mn-lt"/>
              </a:rPr>
              <a:t> </a:t>
            </a:r>
            <a:r>
              <a:rPr lang="en-US" sz="2000" dirty="0" err="1">
                <a:latin typeface="+mn-lt"/>
              </a:rPr>
              <a:t>može</a:t>
            </a:r>
            <a:r>
              <a:rPr lang="en-US" sz="2000" dirty="0">
                <a:latin typeface="+mn-lt"/>
              </a:rPr>
              <a:t> </a:t>
            </a:r>
            <a:r>
              <a:rPr lang="en-US" sz="2000" dirty="0" err="1">
                <a:latin typeface="+mn-lt"/>
              </a:rPr>
              <a:t>biti</a:t>
            </a:r>
            <a:r>
              <a:rPr lang="en-US" sz="2000" dirty="0">
                <a:latin typeface="+mn-lt"/>
              </a:rPr>
              <a:t> </a:t>
            </a:r>
            <a:r>
              <a:rPr lang="en-US" sz="2000" dirty="0" err="1">
                <a:latin typeface="+mn-lt"/>
              </a:rPr>
              <a:t>izdvojena</a:t>
            </a:r>
            <a:r>
              <a:rPr lang="en-US" sz="2000" dirty="0">
                <a:latin typeface="+mn-lt"/>
              </a:rPr>
              <a:t> u </a:t>
            </a:r>
            <a:r>
              <a:rPr lang="en-US" sz="2000" dirty="0" err="1">
                <a:latin typeface="+mn-lt"/>
              </a:rPr>
              <a:t>poseban</a:t>
            </a:r>
            <a:r>
              <a:rPr lang="en-US" sz="2000" dirty="0">
                <a:latin typeface="+mn-lt"/>
              </a:rPr>
              <a:t> </a:t>
            </a:r>
            <a:r>
              <a:rPr lang="en-US" sz="2000" dirty="0" err="1">
                <a:latin typeface="+mn-lt"/>
              </a:rPr>
              <a:t>entitet</a:t>
            </a:r>
            <a:r>
              <a:rPr lang="en-US" sz="2000" dirty="0">
                <a:latin typeface="+mn-lt"/>
              </a:rPr>
              <a:t> "</a:t>
            </a:r>
            <a:r>
              <a:rPr lang="en-US" sz="2000" dirty="0" err="1">
                <a:latin typeface="+mn-lt"/>
              </a:rPr>
              <a:t>Adresa</a:t>
            </a:r>
            <a:r>
              <a:rPr lang="en-US" sz="2000" dirty="0">
                <a:latin typeface="+mn-lt"/>
              </a:rPr>
              <a:t>" </a:t>
            </a:r>
            <a:r>
              <a:rPr lang="en-US" sz="2000" dirty="0" err="1">
                <a:latin typeface="+mn-lt"/>
              </a:rPr>
              <a:t>kako</a:t>
            </a:r>
            <a:r>
              <a:rPr lang="en-US" sz="2000" dirty="0">
                <a:latin typeface="+mn-lt"/>
              </a:rPr>
              <a:t> bi se </a:t>
            </a:r>
            <a:r>
              <a:rPr lang="en-US" sz="2000" dirty="0" err="1">
                <a:latin typeface="+mn-lt"/>
              </a:rPr>
              <a:t>izbeglo</a:t>
            </a:r>
            <a:r>
              <a:rPr lang="en-US" sz="2000" dirty="0">
                <a:latin typeface="+mn-lt"/>
              </a:rPr>
              <a:t> </a:t>
            </a:r>
            <a:r>
              <a:rPr lang="en-US" sz="2000" dirty="0" err="1">
                <a:latin typeface="+mn-lt"/>
              </a:rPr>
              <a:t>ponavljanje</a:t>
            </a:r>
            <a:r>
              <a:rPr lang="en-US" sz="2000" dirty="0">
                <a:latin typeface="+mn-lt"/>
              </a:rPr>
              <a:t> </a:t>
            </a:r>
            <a:r>
              <a:rPr lang="en-US" sz="2000" dirty="0" err="1">
                <a:latin typeface="+mn-lt"/>
              </a:rPr>
              <a:t>podataka</a:t>
            </a:r>
            <a:r>
              <a:rPr lang="en-US" sz="2000" dirty="0">
                <a:latin typeface="+mn-lt"/>
              </a:rPr>
              <a:t> </a:t>
            </a:r>
            <a:r>
              <a:rPr lang="en-US" sz="2000" dirty="0" err="1">
                <a:latin typeface="+mn-lt"/>
              </a:rPr>
              <a:t>za</a:t>
            </a:r>
            <a:r>
              <a:rPr lang="en-US" sz="2000" dirty="0">
                <a:latin typeface="+mn-lt"/>
              </a:rPr>
              <a:t> </a:t>
            </a:r>
            <a:r>
              <a:rPr lang="en-US" sz="2000" dirty="0" err="1">
                <a:latin typeface="+mn-lt"/>
              </a:rPr>
              <a:t>više</a:t>
            </a:r>
            <a:r>
              <a:rPr lang="en-US" sz="2000" dirty="0">
                <a:latin typeface="+mn-lt"/>
              </a:rPr>
              <a:t> </a:t>
            </a:r>
            <a:r>
              <a:rPr lang="en-US" sz="2000" dirty="0" err="1">
                <a:latin typeface="+mn-lt"/>
              </a:rPr>
              <a:t>članova</a:t>
            </a:r>
            <a:r>
              <a:rPr lang="en-US" sz="2000" dirty="0">
                <a:latin typeface="+mn-lt"/>
              </a:rPr>
              <a:t> </a:t>
            </a:r>
            <a:r>
              <a:rPr lang="en-US" sz="2000" dirty="0" err="1">
                <a:latin typeface="+mn-lt"/>
              </a:rPr>
              <a:t>sa</a:t>
            </a:r>
            <a:r>
              <a:rPr lang="en-US" sz="2000" dirty="0">
                <a:latin typeface="+mn-lt"/>
              </a:rPr>
              <a:t> </a:t>
            </a:r>
            <a:r>
              <a:rPr lang="en-US" sz="2000" dirty="0" err="1">
                <a:latin typeface="+mn-lt"/>
              </a:rPr>
              <a:t>istom</a:t>
            </a:r>
            <a:r>
              <a:rPr lang="en-US" sz="2000" dirty="0">
                <a:latin typeface="+mn-lt"/>
              </a:rPr>
              <a:t> </a:t>
            </a:r>
            <a:r>
              <a:rPr lang="en-US" sz="2000" dirty="0" err="1">
                <a:latin typeface="+mn-lt"/>
              </a:rPr>
              <a:t>adresom</a:t>
            </a:r>
            <a:r>
              <a:rPr lang="en-US" sz="2000" dirty="0">
                <a:latin typeface="+mn-lt"/>
              </a:rPr>
              <a:t>.</a:t>
            </a:r>
          </a:p>
        </p:txBody>
      </p:sp>
    </p:spTree>
  </p:cSld>
  <p:clrMapOvr>
    <a:masterClrMapping/>
  </p:clrMapOvr>
  <p:transition>
    <p:wheel spokes="8"/>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T250-L03-5.JPG"/>
          <p:cNvPicPr>
            <a:picLocks noChangeAspect="1"/>
          </p:cNvPicPr>
          <p:nvPr/>
        </p:nvPicPr>
        <p:blipFill>
          <a:blip r:embed="rId2"/>
          <a:stretch>
            <a:fillRect/>
          </a:stretch>
        </p:blipFill>
        <p:spPr>
          <a:xfrm>
            <a:off x="1337481" y="225953"/>
            <a:ext cx="6373504" cy="6503575"/>
          </a:xfrm>
          <a:prstGeom prst="rect">
            <a:avLst/>
          </a:prstGeom>
        </p:spPr>
      </p:pic>
    </p:spTree>
  </p:cSld>
  <p:clrMapOvr>
    <a:masterClrMapping/>
  </p:clrMapOvr>
  <p:transition>
    <p:wheel spokes="8"/>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Uvod </a:t>
            </a:r>
          </a:p>
        </p:txBody>
      </p:sp>
      <p:sp>
        <p:nvSpPr>
          <p:cNvPr id="3" name="Content Placeholder 2"/>
          <p:cNvSpPr>
            <a:spLocks noGrp="1"/>
          </p:cNvSpPr>
          <p:nvPr>
            <p:ph idx="1"/>
          </p:nvPr>
        </p:nvSpPr>
        <p:spPr>
          <a:xfrm>
            <a:off x="628650" y="1403350"/>
            <a:ext cx="7886700" cy="4351338"/>
          </a:xfrm>
        </p:spPr>
        <p:txBody>
          <a:bodyPr/>
          <a:lstStyle/>
          <a:p>
            <a:pPr marL="0" indent="0" eaLnBrk="1" fontAlgn="auto" hangingPunct="1">
              <a:spcAft>
                <a:spcPts val="0"/>
              </a:spcAft>
              <a:buFont typeface="Wingdings" pitchFamily="2" charset="2"/>
              <a:buChar char="Ø"/>
              <a:defRPr/>
            </a:pPr>
            <a:r>
              <a:rPr lang="vi-VN" dirty="0"/>
              <a:t>Tip entiteta je osnovni koncept ER modela i predstavlja skup objekata u stvarnom svetu koji imaju ista svojstva. </a:t>
            </a:r>
            <a:endParaRPr lang="sr-Latn-RS" dirty="0"/>
          </a:p>
          <a:p>
            <a:pPr marL="0" indent="0" eaLnBrk="1" fontAlgn="auto" hangingPunct="1">
              <a:spcAft>
                <a:spcPts val="0"/>
              </a:spcAft>
              <a:buFont typeface="Wingdings" pitchFamily="2" charset="2"/>
              <a:buChar char="Ø"/>
              <a:defRPr/>
            </a:pPr>
            <a:r>
              <a:rPr lang="vi-VN" dirty="0"/>
              <a:t>Entitet je pojavljivanje</a:t>
            </a:r>
            <a:r>
              <a:rPr lang="sr-Latn-RS" dirty="0"/>
              <a:t> </a:t>
            </a:r>
            <a:r>
              <a:rPr lang="vi-VN" dirty="0"/>
              <a:t>(instanca)</a:t>
            </a:r>
            <a:r>
              <a:rPr lang="sr-Latn-RS" dirty="0"/>
              <a:t> </a:t>
            </a:r>
            <a:r>
              <a:rPr lang="vi-VN" dirty="0"/>
              <a:t>jednog tipa entiteta. </a:t>
            </a:r>
            <a:endParaRPr lang="sr-Latn-RS" dirty="0"/>
          </a:p>
          <a:p>
            <a:pPr marL="0" indent="0" eaLnBrk="1" fontAlgn="auto" hangingPunct="1">
              <a:spcAft>
                <a:spcPts val="0"/>
              </a:spcAft>
              <a:buFont typeface="Wingdings" pitchFamily="2" charset="2"/>
              <a:buChar char="Ø"/>
              <a:defRPr/>
            </a:pPr>
            <a:r>
              <a:rPr lang="vi-VN" dirty="0"/>
              <a:t>Relacija (veza) predstavlja asocijacije koje se mogu uspostaviti između tipova entiteta. </a:t>
            </a:r>
            <a:endParaRPr lang="sr-Latn-RS" dirty="0"/>
          </a:p>
          <a:p>
            <a:pPr marL="0" indent="0" eaLnBrk="1" fontAlgn="auto" hangingPunct="1">
              <a:spcAft>
                <a:spcPts val="0"/>
              </a:spcAft>
              <a:buFont typeface="Wingdings" pitchFamily="2" charset="2"/>
              <a:buChar char="Ø"/>
              <a:defRPr/>
            </a:pPr>
            <a:r>
              <a:rPr lang="vi-VN" dirty="0"/>
              <a:t>Kardinalnost relacije se definiše kao broj entiteta jednog tipa entiteta koji se mogu povezati sa jednim entitetom drugog tipa entiteta.</a:t>
            </a:r>
            <a:endParaRPr lang="en-US" dirty="0"/>
          </a:p>
        </p:txBody>
      </p:sp>
    </p:spTree>
  </p:cSld>
  <p:clrMapOvr>
    <a:masterClrMapping/>
  </p:clrMapOvr>
  <p:transition>
    <p:wheel spokes="8"/>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137" y="261366"/>
            <a:ext cx="8598090" cy="842359"/>
          </a:xfrm>
        </p:spPr>
        <p:txBody>
          <a:bodyPr/>
          <a:lstStyle/>
          <a:p>
            <a:r>
              <a:rPr lang="pl-PL" sz="2800" dirty="0"/>
              <a:t>Primer kreiranja konceptualnog modela podataka za sistem za upravljanje zaposlenima u kompaniji</a:t>
            </a:r>
            <a:endParaRPr lang="en-US" sz="2800" dirty="0"/>
          </a:p>
        </p:txBody>
      </p:sp>
      <p:pic>
        <p:nvPicPr>
          <p:cNvPr id="5" name="Picture 4" descr="IT250-L03-7.JPG"/>
          <p:cNvPicPr>
            <a:picLocks noChangeAspect="1"/>
          </p:cNvPicPr>
          <p:nvPr/>
        </p:nvPicPr>
        <p:blipFill>
          <a:blip r:embed="rId2"/>
          <a:stretch>
            <a:fillRect/>
          </a:stretch>
        </p:blipFill>
        <p:spPr>
          <a:xfrm>
            <a:off x="537821" y="1241946"/>
            <a:ext cx="8046621" cy="4437384"/>
          </a:xfrm>
          <a:prstGeom prst="rect">
            <a:avLst/>
          </a:prstGeom>
        </p:spPr>
      </p:pic>
    </p:spTree>
  </p:cSld>
  <p:clrMapOvr>
    <a:masterClrMapping/>
  </p:clrMapOvr>
  <p:transition>
    <p:wheel spokes="8"/>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059" y="261366"/>
            <a:ext cx="7886700" cy="842359"/>
          </a:xfrm>
        </p:spPr>
        <p:txBody>
          <a:bodyPr/>
          <a:lstStyle/>
          <a:p>
            <a:r>
              <a:rPr lang="en-US" sz="2800" dirty="0"/>
              <a:t>Primer </a:t>
            </a:r>
            <a:r>
              <a:rPr lang="en-US" sz="2800" dirty="0" err="1"/>
              <a:t>kreiranja</a:t>
            </a:r>
            <a:r>
              <a:rPr lang="en-US" sz="2800" dirty="0"/>
              <a:t> </a:t>
            </a:r>
            <a:r>
              <a:rPr lang="en-US" sz="2800" dirty="0" err="1"/>
              <a:t>konceptualnog</a:t>
            </a:r>
            <a:r>
              <a:rPr lang="en-US" sz="2800" dirty="0"/>
              <a:t> </a:t>
            </a:r>
            <a:r>
              <a:rPr lang="en-US" sz="2800" dirty="0" err="1"/>
              <a:t>modela</a:t>
            </a:r>
            <a:r>
              <a:rPr lang="en-US" sz="2800" dirty="0"/>
              <a:t> </a:t>
            </a:r>
            <a:r>
              <a:rPr lang="en-US" sz="2800" dirty="0" err="1"/>
              <a:t>podataka</a:t>
            </a:r>
            <a:r>
              <a:rPr lang="en-US" sz="2800" dirty="0"/>
              <a:t> </a:t>
            </a:r>
            <a:r>
              <a:rPr lang="en-US" sz="2800" dirty="0" err="1"/>
              <a:t>za</a:t>
            </a:r>
            <a:r>
              <a:rPr lang="en-US" sz="2800" dirty="0"/>
              <a:t> </a:t>
            </a:r>
            <a:r>
              <a:rPr lang="en-US" sz="2800" dirty="0" err="1"/>
              <a:t>sistem</a:t>
            </a:r>
            <a:r>
              <a:rPr lang="en-US" sz="2800" dirty="0"/>
              <a:t> </a:t>
            </a:r>
            <a:r>
              <a:rPr lang="en-US" sz="2800" dirty="0" err="1"/>
              <a:t>za</a:t>
            </a:r>
            <a:r>
              <a:rPr lang="en-US" sz="2800" dirty="0"/>
              <a:t> </a:t>
            </a:r>
            <a:r>
              <a:rPr lang="en-US" sz="2800" dirty="0" err="1"/>
              <a:t>upravljanje</a:t>
            </a:r>
            <a:r>
              <a:rPr lang="en-US" sz="2800" dirty="0"/>
              <a:t> </a:t>
            </a:r>
            <a:r>
              <a:rPr lang="en-US" sz="2800" dirty="0" err="1"/>
              <a:t>ocenama</a:t>
            </a:r>
            <a:r>
              <a:rPr lang="en-US" sz="2800" dirty="0"/>
              <a:t> </a:t>
            </a:r>
            <a:r>
              <a:rPr lang="en-US" sz="2800" dirty="0" err="1"/>
              <a:t>studenata</a:t>
            </a:r>
            <a:endParaRPr lang="en-US" sz="2800" dirty="0"/>
          </a:p>
        </p:txBody>
      </p:sp>
      <p:pic>
        <p:nvPicPr>
          <p:cNvPr id="4" name="Picture 3" descr="IT250-L03-6.JPG"/>
          <p:cNvPicPr>
            <a:picLocks noChangeAspect="1"/>
          </p:cNvPicPr>
          <p:nvPr/>
        </p:nvPicPr>
        <p:blipFill>
          <a:blip r:embed="rId2"/>
          <a:stretch>
            <a:fillRect/>
          </a:stretch>
        </p:blipFill>
        <p:spPr>
          <a:xfrm>
            <a:off x="559880" y="1323833"/>
            <a:ext cx="8245330" cy="4326340"/>
          </a:xfrm>
          <a:prstGeom prst="rect">
            <a:avLst/>
          </a:prstGeom>
        </p:spPr>
      </p:pic>
    </p:spTree>
  </p:cSld>
  <p:clrMapOvr>
    <a:masterClrMapping/>
  </p:clrMapOvr>
  <p:transition>
    <p:wheel spokes="8"/>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6775"/>
            <a:ext cx="7886700" cy="842359"/>
          </a:xfrm>
        </p:spPr>
        <p:txBody>
          <a:bodyPr/>
          <a:lstStyle/>
          <a:p>
            <a:r>
              <a:rPr lang="pl-PL" sz="2800" dirty="0"/>
              <a:t>Moguće poboljšanje konceptualnog modela za sistem za upravljanje zaposlenima</a:t>
            </a:r>
            <a:endParaRPr lang="en-US" sz="2800" dirty="0"/>
          </a:p>
        </p:txBody>
      </p:sp>
      <p:sp>
        <p:nvSpPr>
          <p:cNvPr id="4" name="Rectangle 3"/>
          <p:cNvSpPr/>
          <p:nvPr/>
        </p:nvSpPr>
        <p:spPr>
          <a:xfrm>
            <a:off x="395785" y="1470631"/>
            <a:ext cx="8188656" cy="4093428"/>
          </a:xfrm>
          <a:prstGeom prst="rect">
            <a:avLst/>
          </a:prstGeom>
        </p:spPr>
        <p:txBody>
          <a:bodyPr wrap="square">
            <a:spAutoFit/>
          </a:bodyPr>
          <a:lstStyle/>
          <a:p>
            <a:r>
              <a:rPr lang="vi-VN" sz="2000" dirty="0">
                <a:latin typeface="Calibri" pitchFamily="34" charset="0"/>
                <a:cs typeface="Calibri" pitchFamily="34" charset="0"/>
              </a:rPr>
              <a:t>Poboljšanja konceptualnog modela zavise od specifičnih zahteva i potreba organizacije. Uvek je važno sarađivati sa zainteresovanim stranama kako bi se model prilagodio njihovim stvarnim potrebama.</a:t>
            </a:r>
          </a:p>
          <a:p>
            <a:r>
              <a:rPr lang="vi-VN" sz="2000" dirty="0">
                <a:latin typeface="Calibri" pitchFamily="34" charset="0"/>
                <a:cs typeface="Calibri" pitchFamily="34" charset="0"/>
              </a:rPr>
              <a:t> </a:t>
            </a:r>
            <a:r>
              <a:rPr lang="vi-VN" sz="2000" b="1" dirty="0">
                <a:latin typeface="Calibri" pitchFamily="34" charset="0"/>
                <a:cs typeface="Calibri" pitchFamily="34" charset="0"/>
              </a:rPr>
              <a:t>Dodavanje atributa u entitete</a:t>
            </a:r>
            <a:r>
              <a:rPr lang="vi-VN" sz="2000" b="1" i="1" dirty="0">
                <a:latin typeface="Calibri" pitchFamily="34" charset="0"/>
                <a:cs typeface="Calibri" pitchFamily="34" charset="0"/>
              </a:rPr>
              <a:t>:</a:t>
            </a:r>
            <a:r>
              <a:rPr lang="vi-VN" sz="2000" dirty="0">
                <a:latin typeface="Calibri" pitchFamily="34" charset="0"/>
                <a:cs typeface="Calibri" pitchFamily="34" charset="0"/>
              </a:rPr>
              <a:t> U entitet "Zaposleni", možemo dodati nove atribute kao što su kontakt telefon, e-mail adresa, broj radnih sati nedeljno, plata, i sl.</a:t>
            </a:r>
            <a:br>
              <a:rPr lang="vi-VN" sz="2000" dirty="0">
                <a:latin typeface="Calibri" pitchFamily="34" charset="0"/>
                <a:cs typeface="Calibri" pitchFamily="34" charset="0"/>
              </a:rPr>
            </a:br>
            <a:r>
              <a:rPr lang="vi-VN" sz="2000" dirty="0">
                <a:latin typeface="Calibri" pitchFamily="34" charset="0"/>
                <a:cs typeface="Calibri" pitchFamily="34" charset="0"/>
              </a:rPr>
              <a:t>U entitet "Odeljenje", možemo dodati atribut "Opis odeljenja" koji će sadržati dodatne informacije o svakom odeljenju.</a:t>
            </a:r>
            <a:br>
              <a:rPr lang="vi-VN" sz="2000" dirty="0">
                <a:latin typeface="Calibri" pitchFamily="34" charset="0"/>
                <a:cs typeface="Calibri" pitchFamily="34" charset="0"/>
              </a:rPr>
            </a:br>
            <a:r>
              <a:rPr lang="vi-VN" sz="2000" dirty="0">
                <a:latin typeface="Calibri" pitchFamily="34" charset="0"/>
                <a:cs typeface="Calibri" pitchFamily="34" charset="0"/>
              </a:rPr>
              <a:t>U entitet "Pozicija", možemo dodati atribut "Nivo pozicije" koji će opisati stepen odgovornosti i hijerarhije različitih pozicija.</a:t>
            </a:r>
          </a:p>
          <a:p>
            <a:r>
              <a:rPr lang="vi-VN" sz="2000" dirty="0">
                <a:latin typeface="Calibri" pitchFamily="34" charset="0"/>
                <a:cs typeface="Calibri" pitchFamily="34" charset="0"/>
              </a:rPr>
              <a:t> </a:t>
            </a:r>
            <a:r>
              <a:rPr lang="vi-VN" sz="2000" b="1" dirty="0">
                <a:latin typeface="Calibri" pitchFamily="34" charset="0"/>
                <a:cs typeface="Calibri" pitchFamily="34" charset="0"/>
              </a:rPr>
              <a:t>Razmatranje veza</a:t>
            </a:r>
            <a:r>
              <a:rPr lang="vi-VN" sz="2000" dirty="0">
                <a:latin typeface="Calibri" pitchFamily="34" charset="0"/>
                <a:cs typeface="Calibri" pitchFamily="34" charset="0"/>
              </a:rPr>
              <a:t>: Možemo dodati novu vezu "Nadređeni zaposleni" koja će povezivati "Zaposlenog" sa drugim zaposlenim koji je njegov nadređeni, ako postoji.</a:t>
            </a:r>
          </a:p>
        </p:txBody>
      </p:sp>
    </p:spTree>
  </p:cSld>
  <p:clrMapOvr>
    <a:masterClrMapping/>
  </p:clrMapOvr>
  <p:transition>
    <p:wheel spokes="8"/>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707" y="288661"/>
            <a:ext cx="7886700" cy="842359"/>
          </a:xfrm>
        </p:spPr>
        <p:txBody>
          <a:bodyPr/>
          <a:lstStyle/>
          <a:p>
            <a:r>
              <a:rPr lang="pl-PL" sz="2800" dirty="0"/>
              <a:t>Moguće poboljšanje konceptualnog modela za sistem za upravljanje zaposlenima</a:t>
            </a:r>
            <a:endParaRPr lang="en-US" sz="2800" dirty="0"/>
          </a:p>
        </p:txBody>
      </p:sp>
      <p:sp>
        <p:nvSpPr>
          <p:cNvPr id="4" name="Rectangle 3"/>
          <p:cNvSpPr/>
          <p:nvPr/>
        </p:nvSpPr>
        <p:spPr>
          <a:xfrm>
            <a:off x="395785" y="1271981"/>
            <a:ext cx="8366078" cy="4524315"/>
          </a:xfrm>
          <a:prstGeom prst="rect">
            <a:avLst/>
          </a:prstGeom>
        </p:spPr>
        <p:txBody>
          <a:bodyPr wrap="square">
            <a:spAutoFit/>
          </a:bodyPr>
          <a:lstStyle/>
          <a:p>
            <a:r>
              <a:rPr lang="vi-VN" sz="2400" b="1" dirty="0">
                <a:latin typeface="Calibri" pitchFamily="34" charset="0"/>
                <a:cs typeface="Calibri" pitchFamily="34" charset="0"/>
              </a:rPr>
              <a:t>Razdvajanje entiteta</a:t>
            </a:r>
            <a:r>
              <a:rPr lang="vi-VN" sz="2400" dirty="0">
                <a:latin typeface="Calibri" pitchFamily="34" charset="0"/>
                <a:cs typeface="Calibri" pitchFamily="34" charset="0"/>
              </a:rPr>
              <a:t>: Ako je potrebno pratiti više adresa za svakog zaposlenog (npr. privatna adresa, poslovna adresa), možemo razdvojiti entitet "Adresa" od entiteta "Zaposleni" kako bi se to podržalo.</a:t>
            </a:r>
            <a:br>
              <a:rPr lang="vi-VN" sz="2400" dirty="0">
                <a:latin typeface="Calibri" pitchFamily="34" charset="0"/>
                <a:cs typeface="Calibri" pitchFamily="34" charset="0"/>
              </a:rPr>
            </a:br>
            <a:r>
              <a:rPr lang="vi-VN" sz="2400" dirty="0">
                <a:latin typeface="Calibri" pitchFamily="34" charset="0"/>
                <a:cs typeface="Calibri" pitchFamily="34" charset="0"/>
              </a:rPr>
              <a:t>Takođe, možemo razdvojiti entitet "Plata" od entiteta "Zaposleni" kako bi se omogućilo praćenje različitih informacija o plati za svakog zaposlenog (npr. osnovna plata, bonusi, itd.).</a:t>
            </a:r>
            <a:br>
              <a:rPr lang="vi-VN" sz="2400" dirty="0">
                <a:latin typeface="Calibri" pitchFamily="34" charset="0"/>
                <a:cs typeface="Calibri" pitchFamily="34" charset="0"/>
              </a:rPr>
            </a:br>
            <a:r>
              <a:rPr lang="vi-VN" sz="2400" b="1" dirty="0">
                <a:latin typeface="Calibri" pitchFamily="34" charset="0"/>
                <a:cs typeface="Calibri" pitchFamily="34" charset="0"/>
              </a:rPr>
              <a:t>Razmatranje ograničenja</a:t>
            </a:r>
            <a:r>
              <a:rPr lang="vi-VN" sz="2400" dirty="0">
                <a:latin typeface="Calibri" pitchFamily="34" charset="0"/>
                <a:cs typeface="Calibri" pitchFamily="34" charset="0"/>
              </a:rPr>
              <a:t>: Možemo postaviti ograničenja na dužinu atributa, na primer, ograničiti broj karaktera za ime i prezime.</a:t>
            </a:r>
            <a:br>
              <a:rPr lang="vi-VN" sz="2400" dirty="0">
                <a:latin typeface="Calibri" pitchFamily="34" charset="0"/>
                <a:cs typeface="Calibri" pitchFamily="34" charset="0"/>
              </a:rPr>
            </a:br>
            <a:r>
              <a:rPr lang="vi-VN" sz="2400" b="1" dirty="0">
                <a:latin typeface="Calibri" pitchFamily="34" charset="0"/>
                <a:cs typeface="Calibri" pitchFamily="34" charset="0"/>
              </a:rPr>
              <a:t>Unapređenje ER dijagrama</a:t>
            </a:r>
            <a:r>
              <a:rPr lang="vi-VN" sz="2400" dirty="0">
                <a:latin typeface="Calibri" pitchFamily="34" charset="0"/>
                <a:cs typeface="Calibri" pitchFamily="34" charset="0"/>
              </a:rPr>
              <a:t>: U ER dijagramu možemo dodati nove veze i atribute prema poboljšanim entitetima i ograničenjima.</a:t>
            </a:r>
            <a:endParaRPr lang="en-US" sz="2400" dirty="0">
              <a:latin typeface="Calibri" pitchFamily="34" charset="0"/>
              <a:cs typeface="Calibri" pitchFamily="34" charset="0"/>
            </a:endParaRPr>
          </a:p>
        </p:txBody>
      </p:sp>
    </p:spTree>
  </p:cSld>
  <p:clrMapOvr>
    <a:masterClrMapping/>
  </p:clrMapOvr>
  <p:transition>
    <p:wheel spokes="8"/>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T250-L03-8.JPG"/>
          <p:cNvPicPr>
            <a:picLocks noChangeAspect="1"/>
          </p:cNvPicPr>
          <p:nvPr/>
        </p:nvPicPr>
        <p:blipFill>
          <a:blip r:embed="rId2"/>
          <a:stretch>
            <a:fillRect/>
          </a:stretch>
        </p:blipFill>
        <p:spPr>
          <a:xfrm>
            <a:off x="818866" y="53503"/>
            <a:ext cx="7465325" cy="6714170"/>
          </a:xfrm>
          <a:prstGeom prst="rect">
            <a:avLst/>
          </a:prstGeom>
        </p:spPr>
      </p:pic>
    </p:spTree>
  </p:cSld>
  <p:clrMapOvr>
    <a:masterClrMapping/>
  </p:clrMapOvr>
  <p:transition>
    <p:wheel spokes="8"/>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r>
              <a:rPr lang="en-US"/>
              <a:t>Zaključak </a:t>
            </a:r>
          </a:p>
        </p:txBody>
      </p:sp>
      <p:sp>
        <p:nvSpPr>
          <p:cNvPr id="3" name="Content Placeholder 2"/>
          <p:cNvSpPr>
            <a:spLocks noGrp="1"/>
          </p:cNvSpPr>
          <p:nvPr>
            <p:ph idx="1"/>
          </p:nvPr>
        </p:nvSpPr>
        <p:spPr>
          <a:xfrm>
            <a:off x="355694" y="1307815"/>
            <a:ext cx="8256043" cy="4492483"/>
          </a:xfrm>
        </p:spPr>
        <p:txBody>
          <a:bodyPr/>
          <a:lstStyle/>
          <a:p>
            <a:pPr>
              <a:defRPr/>
            </a:pPr>
            <a:r>
              <a:rPr lang="en-US" dirty="0">
                <a:cs typeface="Calibri" pitchFamily="34" charset="0"/>
              </a:rPr>
              <a:t>ER </a:t>
            </a:r>
            <a:r>
              <a:rPr lang="en-US" dirty="0" err="1">
                <a:cs typeface="Calibri" pitchFamily="34" charset="0"/>
              </a:rPr>
              <a:t>dijagrami</a:t>
            </a:r>
            <a:r>
              <a:rPr lang="en-US" dirty="0">
                <a:cs typeface="Calibri" pitchFamily="34" charset="0"/>
              </a:rPr>
              <a:t> </a:t>
            </a:r>
            <a:r>
              <a:rPr lang="en-US" dirty="0" err="1">
                <a:cs typeface="Calibri" pitchFamily="34" charset="0"/>
              </a:rPr>
              <a:t>su</a:t>
            </a:r>
            <a:r>
              <a:rPr lang="en-US" dirty="0">
                <a:cs typeface="Calibri" pitchFamily="34" charset="0"/>
              </a:rPr>
              <a:t> </a:t>
            </a:r>
            <a:r>
              <a:rPr lang="en-US" dirty="0" err="1">
                <a:cs typeface="Calibri" pitchFamily="34" charset="0"/>
              </a:rPr>
              <a:t>najzastupljenija</a:t>
            </a:r>
            <a:r>
              <a:rPr lang="en-US" dirty="0">
                <a:cs typeface="Calibri" pitchFamily="34" charset="0"/>
              </a:rPr>
              <a:t> </a:t>
            </a:r>
            <a:r>
              <a:rPr lang="en-US" dirty="0" err="1">
                <a:cs typeface="Calibri" pitchFamily="34" charset="0"/>
              </a:rPr>
              <a:t>tehnika</a:t>
            </a:r>
            <a:r>
              <a:rPr lang="en-US" dirty="0">
                <a:cs typeface="Calibri" pitchFamily="34" charset="0"/>
              </a:rPr>
              <a:t> </a:t>
            </a:r>
            <a:r>
              <a:rPr lang="en-US" dirty="0" err="1">
                <a:cs typeface="Calibri" pitchFamily="34" charset="0"/>
              </a:rPr>
              <a:t>koja</a:t>
            </a:r>
            <a:r>
              <a:rPr lang="en-US" dirty="0">
                <a:cs typeface="Calibri" pitchFamily="34" charset="0"/>
              </a:rPr>
              <a:t> se </a:t>
            </a:r>
            <a:r>
              <a:rPr lang="en-US" dirty="0" err="1">
                <a:cs typeface="Calibri" pitchFamily="34" charset="0"/>
              </a:rPr>
              <a:t>koristi</a:t>
            </a:r>
            <a:r>
              <a:rPr lang="en-US" dirty="0">
                <a:cs typeface="Calibri" pitchFamily="34" charset="0"/>
              </a:rPr>
              <a:t> </a:t>
            </a:r>
            <a:r>
              <a:rPr lang="en-US" dirty="0" err="1">
                <a:cs typeface="Calibri" pitchFamily="34" charset="0"/>
              </a:rPr>
              <a:t>pri</a:t>
            </a:r>
            <a:r>
              <a:rPr lang="en-US" dirty="0">
                <a:cs typeface="Calibri" pitchFamily="34" charset="0"/>
              </a:rPr>
              <a:t> </a:t>
            </a:r>
            <a:r>
              <a:rPr lang="en-US" dirty="0" err="1">
                <a:cs typeface="Calibri" pitchFamily="34" charset="0"/>
              </a:rPr>
              <a:t>konceptualnom</a:t>
            </a:r>
            <a:r>
              <a:rPr lang="en-US" dirty="0">
                <a:cs typeface="Calibri" pitchFamily="34" charset="0"/>
              </a:rPr>
              <a:t> </a:t>
            </a:r>
            <a:r>
              <a:rPr lang="en-US" dirty="0" err="1">
                <a:cs typeface="Calibri" pitchFamily="34" charset="0"/>
              </a:rPr>
              <a:t>modeliranju</a:t>
            </a:r>
            <a:r>
              <a:rPr lang="en-US" dirty="0">
                <a:cs typeface="Calibri" pitchFamily="34" charset="0"/>
              </a:rPr>
              <a:t> </a:t>
            </a:r>
            <a:r>
              <a:rPr lang="en-US" dirty="0" err="1">
                <a:cs typeface="Calibri" pitchFamily="34" charset="0"/>
              </a:rPr>
              <a:t>baza</a:t>
            </a:r>
            <a:r>
              <a:rPr lang="en-US" dirty="0">
                <a:cs typeface="Calibri" pitchFamily="34" charset="0"/>
              </a:rPr>
              <a:t> </a:t>
            </a:r>
            <a:r>
              <a:rPr lang="en-US" dirty="0" err="1">
                <a:cs typeface="Calibri" pitchFamily="34" charset="0"/>
              </a:rPr>
              <a:t>podataka</a:t>
            </a:r>
            <a:r>
              <a:rPr lang="en-US" dirty="0">
                <a:cs typeface="Calibri" pitchFamily="34" charset="0"/>
              </a:rPr>
              <a:t> </a:t>
            </a:r>
            <a:r>
              <a:rPr lang="en-US" dirty="0" err="1">
                <a:cs typeface="Calibri" pitchFamily="34" charset="0"/>
              </a:rPr>
              <a:t>koja</a:t>
            </a:r>
            <a:r>
              <a:rPr lang="en-US" dirty="0">
                <a:cs typeface="Calibri" pitchFamily="34" charset="0"/>
              </a:rPr>
              <a:t> se </a:t>
            </a:r>
            <a:r>
              <a:rPr lang="en-US" dirty="0" err="1">
                <a:cs typeface="Calibri" pitchFamily="34" charset="0"/>
              </a:rPr>
              <a:t>najčešće</a:t>
            </a:r>
            <a:r>
              <a:rPr lang="en-US" dirty="0">
                <a:cs typeface="Calibri" pitchFamily="34" charset="0"/>
              </a:rPr>
              <a:t> </a:t>
            </a:r>
            <a:r>
              <a:rPr lang="en-US" dirty="0" err="1">
                <a:cs typeface="Calibri" pitchFamily="34" charset="0"/>
              </a:rPr>
              <a:t>koristi</a:t>
            </a:r>
            <a:r>
              <a:rPr lang="en-US" dirty="0">
                <a:cs typeface="Calibri" pitchFamily="34" charset="0"/>
              </a:rPr>
              <a:t> </a:t>
            </a:r>
            <a:r>
              <a:rPr lang="en-US" dirty="0" err="1">
                <a:cs typeface="Calibri" pitchFamily="34" charset="0"/>
              </a:rPr>
              <a:t>kada</a:t>
            </a:r>
            <a:r>
              <a:rPr lang="en-US" dirty="0">
                <a:cs typeface="Calibri" pitchFamily="34" charset="0"/>
              </a:rPr>
              <a:t> se </a:t>
            </a:r>
            <a:r>
              <a:rPr lang="en-US" dirty="0" err="1">
                <a:cs typeface="Calibri" pitchFamily="34" charset="0"/>
              </a:rPr>
              <a:t>projektuje</a:t>
            </a:r>
            <a:r>
              <a:rPr lang="en-US" dirty="0">
                <a:cs typeface="Calibri" pitchFamily="34" charset="0"/>
              </a:rPr>
              <a:t> </a:t>
            </a:r>
            <a:r>
              <a:rPr lang="en-US" dirty="0" err="1">
                <a:cs typeface="Calibri" pitchFamily="34" charset="0"/>
              </a:rPr>
              <a:t>potpuno</a:t>
            </a:r>
            <a:r>
              <a:rPr lang="en-US" dirty="0">
                <a:cs typeface="Calibri" pitchFamily="34" charset="0"/>
              </a:rPr>
              <a:t> nova </a:t>
            </a:r>
            <a:r>
              <a:rPr lang="en-US" dirty="0" err="1">
                <a:cs typeface="Calibri" pitchFamily="34" charset="0"/>
              </a:rPr>
              <a:t>baza</a:t>
            </a:r>
            <a:r>
              <a:rPr lang="en-US" dirty="0">
                <a:cs typeface="Calibri" pitchFamily="34" charset="0"/>
              </a:rPr>
              <a:t> </a:t>
            </a:r>
            <a:r>
              <a:rPr lang="en-US" dirty="0" err="1">
                <a:cs typeface="Calibri" pitchFamily="34" charset="0"/>
              </a:rPr>
              <a:t>podataka</a:t>
            </a:r>
            <a:r>
              <a:rPr lang="en-US" dirty="0">
                <a:cs typeface="Calibri" pitchFamily="34" charset="0"/>
              </a:rPr>
              <a:t> </a:t>
            </a:r>
            <a:r>
              <a:rPr lang="en-US" dirty="0" err="1">
                <a:cs typeface="Calibri" pitchFamily="34" charset="0"/>
              </a:rPr>
              <a:t>na</a:t>
            </a:r>
            <a:r>
              <a:rPr lang="en-US" dirty="0">
                <a:cs typeface="Calibri" pitchFamily="34" charset="0"/>
              </a:rPr>
              <a:t> </a:t>
            </a:r>
            <a:r>
              <a:rPr lang="en-US" dirty="0" err="1">
                <a:cs typeface="Calibri" pitchFamily="34" charset="0"/>
              </a:rPr>
              <a:t>osnovu</a:t>
            </a:r>
            <a:r>
              <a:rPr lang="en-US" dirty="0">
                <a:cs typeface="Calibri" pitchFamily="34" charset="0"/>
              </a:rPr>
              <a:t> </a:t>
            </a:r>
            <a:r>
              <a:rPr lang="en-US" dirty="0" err="1">
                <a:cs typeface="Calibri" pitchFamily="34" charset="0"/>
              </a:rPr>
              <a:t>specificiranih</a:t>
            </a:r>
            <a:r>
              <a:rPr lang="en-US" dirty="0">
                <a:cs typeface="Calibri" pitchFamily="34" charset="0"/>
              </a:rPr>
              <a:t> </a:t>
            </a:r>
            <a:r>
              <a:rPr lang="en-US" dirty="0" err="1">
                <a:cs typeface="Calibri" pitchFamily="34" charset="0"/>
              </a:rPr>
              <a:t>zahteva</a:t>
            </a:r>
            <a:r>
              <a:rPr lang="en-US" dirty="0">
                <a:cs typeface="Calibri" pitchFamily="34" charset="0"/>
              </a:rPr>
              <a:t> </a:t>
            </a:r>
            <a:r>
              <a:rPr lang="en-US" dirty="0" err="1">
                <a:cs typeface="Calibri" pitchFamily="34" charset="0"/>
              </a:rPr>
              <a:t>korisnika</a:t>
            </a:r>
            <a:r>
              <a:rPr lang="en-US" dirty="0">
                <a:cs typeface="Calibri" pitchFamily="34" charset="0"/>
              </a:rPr>
              <a:t>. </a:t>
            </a:r>
            <a:endParaRPr lang="sr-Latn-RS" dirty="0">
              <a:cs typeface="Calibri" pitchFamily="34" charset="0"/>
            </a:endParaRPr>
          </a:p>
          <a:p>
            <a:pPr>
              <a:defRPr/>
            </a:pPr>
            <a:r>
              <a:rPr lang="sr-Latn-RS" dirty="0">
                <a:cs typeface="Calibri" pitchFamily="34" charset="0"/>
              </a:rPr>
              <a:t>D</a:t>
            </a:r>
            <a:r>
              <a:rPr lang="en-US" dirty="0" err="1">
                <a:cs typeface="Calibri" pitchFamily="34" charset="0"/>
              </a:rPr>
              <a:t>etaljno</a:t>
            </a:r>
            <a:r>
              <a:rPr lang="en-US" dirty="0">
                <a:cs typeface="Calibri" pitchFamily="34" charset="0"/>
              </a:rPr>
              <a:t> </a:t>
            </a:r>
            <a:r>
              <a:rPr lang="sr-Latn-RS" dirty="0">
                <a:cs typeface="Calibri" pitchFamily="34" charset="0"/>
              </a:rPr>
              <a:t> smo </a:t>
            </a:r>
            <a:r>
              <a:rPr lang="en-US" dirty="0" err="1">
                <a:cs typeface="Calibri" pitchFamily="34" charset="0"/>
              </a:rPr>
              <a:t>obja</a:t>
            </a:r>
            <a:r>
              <a:rPr lang="sr-Latn-RS" dirty="0">
                <a:cs typeface="Calibri" pitchFamily="34" charset="0"/>
              </a:rPr>
              <a:t>snili</a:t>
            </a:r>
            <a:r>
              <a:rPr lang="en-US" dirty="0">
                <a:cs typeface="Calibri" pitchFamily="34" charset="0"/>
              </a:rPr>
              <a:t> </a:t>
            </a:r>
            <a:r>
              <a:rPr lang="en-US" dirty="0" err="1">
                <a:cs typeface="Calibri" pitchFamily="34" charset="0"/>
              </a:rPr>
              <a:t>osnovn</a:t>
            </a:r>
            <a:r>
              <a:rPr lang="sr-Latn-RS" dirty="0">
                <a:cs typeface="Calibri" pitchFamily="34" charset="0"/>
              </a:rPr>
              <a:t>e</a:t>
            </a:r>
            <a:r>
              <a:rPr lang="en-US" dirty="0">
                <a:cs typeface="Calibri" pitchFamily="34" charset="0"/>
              </a:rPr>
              <a:t> </a:t>
            </a:r>
            <a:r>
              <a:rPr lang="en-US" dirty="0" err="1">
                <a:cs typeface="Calibri" pitchFamily="34" charset="0"/>
              </a:rPr>
              <a:t>koncept</a:t>
            </a:r>
            <a:r>
              <a:rPr lang="sr-Latn-RS" dirty="0">
                <a:cs typeface="Calibri" pitchFamily="34" charset="0"/>
              </a:rPr>
              <a:t>e</a:t>
            </a:r>
            <a:r>
              <a:rPr lang="en-US" dirty="0">
                <a:cs typeface="Calibri" pitchFamily="34" charset="0"/>
              </a:rPr>
              <a:t> ER </a:t>
            </a:r>
            <a:r>
              <a:rPr lang="en-US" dirty="0" err="1">
                <a:cs typeface="Calibri" pitchFamily="34" charset="0"/>
              </a:rPr>
              <a:t>dijagrama</a:t>
            </a:r>
            <a:r>
              <a:rPr lang="sr-Latn-RS" dirty="0">
                <a:cs typeface="Calibri" pitchFamily="34" charset="0"/>
              </a:rPr>
              <a:t>,</a:t>
            </a:r>
            <a:r>
              <a:rPr lang="en-US" dirty="0">
                <a:cs typeface="Calibri" pitchFamily="34" charset="0"/>
              </a:rPr>
              <a:t> </a:t>
            </a:r>
            <a:r>
              <a:rPr lang="en-US" dirty="0" err="1">
                <a:cs typeface="Calibri" pitchFamily="34" charset="0"/>
              </a:rPr>
              <a:t>jer</a:t>
            </a:r>
            <a:r>
              <a:rPr lang="en-US" dirty="0">
                <a:cs typeface="Calibri" pitchFamily="34" charset="0"/>
              </a:rPr>
              <a:t> je </a:t>
            </a:r>
            <a:r>
              <a:rPr lang="en-US" dirty="0" err="1">
                <a:cs typeface="Calibri" pitchFamily="34" charset="0"/>
              </a:rPr>
              <a:t>primena</a:t>
            </a:r>
            <a:r>
              <a:rPr lang="en-US" dirty="0">
                <a:cs typeface="Calibri" pitchFamily="34" charset="0"/>
              </a:rPr>
              <a:t> </a:t>
            </a:r>
            <a:r>
              <a:rPr lang="en-US" dirty="0" err="1">
                <a:cs typeface="Calibri" pitchFamily="34" charset="0"/>
              </a:rPr>
              <a:t>i</a:t>
            </a:r>
            <a:r>
              <a:rPr lang="en-US" dirty="0">
                <a:cs typeface="Calibri" pitchFamily="34" charset="0"/>
              </a:rPr>
              <a:t> </a:t>
            </a:r>
            <a:r>
              <a:rPr lang="en-US" dirty="0" err="1">
                <a:cs typeface="Calibri" pitchFamily="34" charset="0"/>
              </a:rPr>
              <a:t>korišćenje</a:t>
            </a:r>
            <a:r>
              <a:rPr lang="en-US" dirty="0">
                <a:cs typeface="Calibri" pitchFamily="34" charset="0"/>
              </a:rPr>
              <a:t> </a:t>
            </a:r>
            <a:r>
              <a:rPr lang="en-US" dirty="0" err="1">
                <a:cs typeface="Calibri" pitchFamily="34" charset="0"/>
              </a:rPr>
              <a:t>ovakvog</a:t>
            </a:r>
            <a:r>
              <a:rPr lang="en-US" dirty="0">
                <a:cs typeface="Calibri" pitchFamily="34" charset="0"/>
              </a:rPr>
              <a:t> </a:t>
            </a:r>
            <a:r>
              <a:rPr lang="en-US" dirty="0" err="1">
                <a:cs typeface="Calibri" pitchFamily="34" charset="0"/>
              </a:rPr>
              <a:t>projektovanja</a:t>
            </a:r>
            <a:r>
              <a:rPr lang="en-US" dirty="0">
                <a:cs typeface="Calibri" pitchFamily="34" charset="0"/>
              </a:rPr>
              <a:t> </a:t>
            </a:r>
            <a:r>
              <a:rPr lang="en-US" dirty="0" err="1">
                <a:cs typeface="Calibri" pitchFamily="34" charset="0"/>
              </a:rPr>
              <a:t>baza</a:t>
            </a:r>
            <a:r>
              <a:rPr lang="en-US" dirty="0">
                <a:cs typeface="Calibri" pitchFamily="34" charset="0"/>
              </a:rPr>
              <a:t> </a:t>
            </a:r>
            <a:r>
              <a:rPr lang="en-US" dirty="0" err="1">
                <a:cs typeface="Calibri" pitchFamily="34" charset="0"/>
              </a:rPr>
              <a:t>podataka</a:t>
            </a:r>
            <a:r>
              <a:rPr lang="en-US" dirty="0">
                <a:cs typeface="Calibri" pitchFamily="34" charset="0"/>
              </a:rPr>
              <a:t> </a:t>
            </a:r>
            <a:r>
              <a:rPr lang="en-US" dirty="0" err="1">
                <a:cs typeface="Calibri" pitchFamily="34" charset="0"/>
              </a:rPr>
              <a:t>jedan</a:t>
            </a:r>
            <a:r>
              <a:rPr lang="en-US" dirty="0">
                <a:cs typeface="Calibri" pitchFamily="34" charset="0"/>
              </a:rPr>
              <a:t> </a:t>
            </a:r>
            <a:r>
              <a:rPr lang="en-US" dirty="0" err="1">
                <a:cs typeface="Calibri" pitchFamily="34" charset="0"/>
              </a:rPr>
              <a:t>od</a:t>
            </a:r>
            <a:r>
              <a:rPr lang="en-US" dirty="0">
                <a:cs typeface="Calibri" pitchFamily="34" charset="0"/>
              </a:rPr>
              <a:t> </a:t>
            </a:r>
            <a:r>
              <a:rPr lang="en-US" dirty="0" err="1">
                <a:cs typeface="Calibri" pitchFamily="34" charset="0"/>
              </a:rPr>
              <a:t>najvažnijih</a:t>
            </a:r>
            <a:r>
              <a:rPr lang="en-US" dirty="0">
                <a:cs typeface="Calibri" pitchFamily="34" charset="0"/>
              </a:rPr>
              <a:t> </a:t>
            </a:r>
            <a:r>
              <a:rPr lang="en-US" dirty="0" err="1">
                <a:cs typeface="Calibri" pitchFamily="34" charset="0"/>
              </a:rPr>
              <a:t>ciljeva</a:t>
            </a:r>
            <a:r>
              <a:rPr lang="en-US" dirty="0">
                <a:cs typeface="Calibri" pitchFamily="34" charset="0"/>
              </a:rPr>
              <a:t> </a:t>
            </a:r>
            <a:r>
              <a:rPr lang="en-US" dirty="0" err="1">
                <a:cs typeface="Calibri" pitchFamily="34" charset="0"/>
              </a:rPr>
              <a:t>ovog</a:t>
            </a:r>
            <a:r>
              <a:rPr lang="en-US" dirty="0">
                <a:cs typeface="Calibri" pitchFamily="34" charset="0"/>
              </a:rPr>
              <a:t> </a:t>
            </a:r>
            <a:r>
              <a:rPr lang="en-US" dirty="0" err="1">
                <a:cs typeface="Calibri" pitchFamily="34" charset="0"/>
              </a:rPr>
              <a:t>kursa</a:t>
            </a:r>
            <a:r>
              <a:rPr lang="en-US" dirty="0">
                <a:cs typeface="Calibri" pitchFamily="34" charset="0"/>
              </a:rPr>
              <a:t>. </a:t>
            </a:r>
            <a:endParaRPr lang="sr-Latn-RS" dirty="0">
              <a:cs typeface="Calibri" pitchFamily="34" charset="0"/>
            </a:endParaRPr>
          </a:p>
          <a:p>
            <a:pPr>
              <a:defRPr/>
            </a:pPr>
            <a:r>
              <a:rPr lang="en-US" dirty="0" err="1">
                <a:cs typeface="Calibri" pitchFamily="34" charset="0"/>
              </a:rPr>
              <a:t>Tako</a:t>
            </a:r>
            <a:r>
              <a:rPr lang="en-US" dirty="0">
                <a:cs typeface="Calibri" pitchFamily="34" charset="0"/>
              </a:rPr>
              <a:t> se </a:t>
            </a:r>
            <a:r>
              <a:rPr lang="en-US" dirty="0" err="1">
                <a:cs typeface="Calibri" pitchFamily="34" charset="0"/>
              </a:rPr>
              <a:t>objašnjavaju</a:t>
            </a:r>
            <a:r>
              <a:rPr lang="en-US" dirty="0">
                <a:cs typeface="Calibri" pitchFamily="34" charset="0"/>
              </a:rPr>
              <a:t> </a:t>
            </a:r>
            <a:r>
              <a:rPr lang="en-US" dirty="0" err="1">
                <a:cs typeface="Calibri" pitchFamily="34" charset="0"/>
              </a:rPr>
              <a:t>koncepti</a:t>
            </a:r>
            <a:r>
              <a:rPr lang="en-US" dirty="0">
                <a:cs typeface="Calibri" pitchFamily="34" charset="0"/>
              </a:rPr>
              <a:t> </a:t>
            </a:r>
            <a:r>
              <a:rPr lang="en-US" dirty="0" err="1">
                <a:cs typeface="Calibri" pitchFamily="34" charset="0"/>
              </a:rPr>
              <a:t>tipova</a:t>
            </a:r>
            <a:r>
              <a:rPr lang="en-US" dirty="0">
                <a:cs typeface="Calibri" pitchFamily="34" charset="0"/>
              </a:rPr>
              <a:t> </a:t>
            </a:r>
            <a:r>
              <a:rPr lang="en-US" dirty="0" err="1">
                <a:cs typeface="Calibri" pitchFamily="34" charset="0"/>
              </a:rPr>
              <a:t>entiteta</a:t>
            </a:r>
            <a:r>
              <a:rPr lang="en-US" dirty="0">
                <a:cs typeface="Calibri" pitchFamily="34" charset="0"/>
              </a:rPr>
              <a:t>, </a:t>
            </a:r>
            <a:r>
              <a:rPr lang="en-US" dirty="0" err="1">
                <a:cs typeface="Calibri" pitchFamily="34" charset="0"/>
              </a:rPr>
              <a:t>entiteta</a:t>
            </a:r>
            <a:r>
              <a:rPr lang="en-US" dirty="0">
                <a:cs typeface="Calibri" pitchFamily="34" charset="0"/>
              </a:rPr>
              <a:t>, </a:t>
            </a:r>
            <a:r>
              <a:rPr lang="en-US" dirty="0" err="1">
                <a:cs typeface="Calibri" pitchFamily="34" charset="0"/>
              </a:rPr>
              <a:t>atributa</a:t>
            </a:r>
            <a:r>
              <a:rPr lang="en-US" dirty="0">
                <a:cs typeface="Calibri" pitchFamily="34" charset="0"/>
              </a:rPr>
              <a:t>, </a:t>
            </a:r>
            <a:r>
              <a:rPr lang="en-US" dirty="0" err="1">
                <a:cs typeface="Calibri" pitchFamily="34" charset="0"/>
              </a:rPr>
              <a:t>relacija</a:t>
            </a:r>
            <a:r>
              <a:rPr lang="en-US" dirty="0">
                <a:cs typeface="Calibri" pitchFamily="34" charset="0"/>
              </a:rPr>
              <a:t>, </a:t>
            </a:r>
            <a:r>
              <a:rPr lang="en-US" dirty="0" err="1">
                <a:cs typeface="Calibri" pitchFamily="34" charset="0"/>
              </a:rPr>
              <a:t>kardinalnosti</a:t>
            </a:r>
            <a:r>
              <a:rPr lang="en-US" dirty="0">
                <a:cs typeface="Calibri" pitchFamily="34" charset="0"/>
              </a:rPr>
              <a:t> </a:t>
            </a:r>
            <a:r>
              <a:rPr lang="en-US" dirty="0" err="1">
                <a:cs typeface="Calibri" pitchFamily="34" charset="0"/>
              </a:rPr>
              <a:t>relacija</a:t>
            </a:r>
            <a:r>
              <a:rPr lang="en-US" dirty="0">
                <a:cs typeface="Calibri" pitchFamily="34" charset="0"/>
              </a:rPr>
              <a:t> </a:t>
            </a:r>
            <a:r>
              <a:rPr lang="en-US" dirty="0" err="1">
                <a:cs typeface="Calibri" pitchFamily="34" charset="0"/>
              </a:rPr>
              <a:t>itd</a:t>
            </a:r>
            <a:r>
              <a:rPr lang="en-US" dirty="0">
                <a:cs typeface="Calibri" pitchFamily="34" charset="0"/>
              </a:rPr>
              <a:t>. </a:t>
            </a:r>
            <a:endParaRPr lang="sr-Latn-RS" dirty="0">
              <a:cs typeface="Calibri" pitchFamily="34" charset="0"/>
            </a:endParaRPr>
          </a:p>
          <a:p>
            <a:pPr>
              <a:defRPr/>
            </a:pPr>
            <a:r>
              <a:rPr lang="en-US" dirty="0" err="1">
                <a:cs typeface="Calibri" pitchFamily="34" charset="0"/>
              </a:rPr>
              <a:t>Svi</a:t>
            </a:r>
            <a:r>
              <a:rPr lang="en-US" dirty="0">
                <a:cs typeface="Calibri" pitchFamily="34" charset="0"/>
              </a:rPr>
              <a:t> </a:t>
            </a:r>
            <a:r>
              <a:rPr lang="en-US" dirty="0" err="1">
                <a:cs typeface="Calibri" pitchFamily="34" charset="0"/>
              </a:rPr>
              <a:t>ovi</a:t>
            </a:r>
            <a:r>
              <a:rPr lang="en-US" dirty="0">
                <a:cs typeface="Calibri" pitchFamily="34" charset="0"/>
              </a:rPr>
              <a:t> </a:t>
            </a:r>
            <a:r>
              <a:rPr lang="en-US" dirty="0" err="1">
                <a:cs typeface="Calibri" pitchFamily="34" charset="0"/>
              </a:rPr>
              <a:t>koncepti</a:t>
            </a:r>
            <a:r>
              <a:rPr lang="en-US" dirty="0">
                <a:cs typeface="Calibri" pitchFamily="34" charset="0"/>
              </a:rPr>
              <a:t> </a:t>
            </a:r>
            <a:r>
              <a:rPr lang="en-US" dirty="0" err="1">
                <a:cs typeface="Calibri" pitchFamily="34" charset="0"/>
              </a:rPr>
              <a:t>su</a:t>
            </a:r>
            <a:r>
              <a:rPr lang="en-US" dirty="0">
                <a:cs typeface="Calibri" pitchFamily="34" charset="0"/>
              </a:rPr>
              <a:t> </a:t>
            </a:r>
            <a:r>
              <a:rPr lang="en-US" dirty="0" err="1">
                <a:cs typeface="Calibri" pitchFamily="34" charset="0"/>
              </a:rPr>
              <a:t>objašnjeni</a:t>
            </a:r>
            <a:r>
              <a:rPr lang="en-US" dirty="0">
                <a:cs typeface="Calibri" pitchFamily="34" charset="0"/>
              </a:rPr>
              <a:t> </a:t>
            </a:r>
            <a:r>
              <a:rPr lang="en-US" dirty="0" err="1">
                <a:cs typeface="Calibri" pitchFamily="34" charset="0"/>
              </a:rPr>
              <a:t>korišćenjem</a:t>
            </a:r>
            <a:r>
              <a:rPr lang="en-US" dirty="0">
                <a:cs typeface="Calibri" pitchFamily="34" charset="0"/>
              </a:rPr>
              <a:t> </a:t>
            </a:r>
            <a:r>
              <a:rPr lang="en-US" dirty="0" err="1">
                <a:cs typeface="Calibri" pitchFamily="34" charset="0"/>
              </a:rPr>
              <a:t>karakterističnih</a:t>
            </a:r>
            <a:r>
              <a:rPr lang="en-US" dirty="0">
                <a:cs typeface="Calibri" pitchFamily="34" charset="0"/>
              </a:rPr>
              <a:t> </a:t>
            </a:r>
            <a:r>
              <a:rPr lang="en-US" dirty="0" err="1">
                <a:cs typeface="Calibri" pitchFamily="34" charset="0"/>
              </a:rPr>
              <a:t>primera</a:t>
            </a:r>
            <a:r>
              <a:rPr lang="en-US" dirty="0">
                <a:cs typeface="Calibri" pitchFamily="34" charset="0"/>
              </a:rPr>
              <a:t> </a:t>
            </a:r>
            <a:r>
              <a:rPr lang="en-US" dirty="0" err="1">
                <a:cs typeface="Calibri" pitchFamily="34" charset="0"/>
              </a:rPr>
              <a:t>što</a:t>
            </a:r>
            <a:r>
              <a:rPr lang="en-US" dirty="0">
                <a:cs typeface="Calibri" pitchFamily="34" charset="0"/>
              </a:rPr>
              <a:t> </a:t>
            </a:r>
            <a:r>
              <a:rPr lang="en-US" dirty="0" err="1">
                <a:cs typeface="Calibri" pitchFamily="34" charset="0"/>
              </a:rPr>
              <a:t>studentima</a:t>
            </a:r>
            <a:r>
              <a:rPr lang="en-US" dirty="0">
                <a:cs typeface="Calibri" pitchFamily="34" charset="0"/>
              </a:rPr>
              <a:t> </a:t>
            </a:r>
            <a:r>
              <a:rPr lang="en-US" dirty="0" err="1">
                <a:cs typeface="Calibri" pitchFamily="34" charset="0"/>
              </a:rPr>
              <a:t>treba</a:t>
            </a:r>
            <a:r>
              <a:rPr lang="en-US" dirty="0">
                <a:cs typeface="Calibri" pitchFamily="34" charset="0"/>
              </a:rPr>
              <a:t> </a:t>
            </a:r>
            <a:r>
              <a:rPr lang="en-US" dirty="0" err="1">
                <a:cs typeface="Calibri" pitchFamily="34" charset="0"/>
              </a:rPr>
              <a:t>da</a:t>
            </a:r>
            <a:r>
              <a:rPr lang="en-US" dirty="0">
                <a:cs typeface="Calibri" pitchFamily="34" charset="0"/>
              </a:rPr>
              <a:t> </a:t>
            </a:r>
            <a:r>
              <a:rPr lang="en-US" dirty="0" err="1">
                <a:cs typeface="Calibri" pitchFamily="34" charset="0"/>
              </a:rPr>
              <a:t>pomogne</a:t>
            </a:r>
            <a:r>
              <a:rPr lang="en-US" dirty="0">
                <a:cs typeface="Calibri" pitchFamily="34" charset="0"/>
              </a:rPr>
              <a:t> </a:t>
            </a:r>
            <a:r>
              <a:rPr lang="en-US" dirty="0" err="1">
                <a:cs typeface="Calibri" pitchFamily="34" charset="0"/>
              </a:rPr>
              <a:t>njihovo</a:t>
            </a:r>
            <a:r>
              <a:rPr lang="en-US" dirty="0">
                <a:cs typeface="Calibri" pitchFamily="34" charset="0"/>
              </a:rPr>
              <a:t> </a:t>
            </a:r>
            <a:r>
              <a:rPr lang="en-US" dirty="0" err="1">
                <a:cs typeface="Calibri" pitchFamily="34" charset="0"/>
              </a:rPr>
              <a:t>razumevanje</a:t>
            </a:r>
            <a:r>
              <a:rPr lang="en-US" dirty="0">
                <a:cs typeface="Calibri" pitchFamily="34" charset="0"/>
              </a:rPr>
              <a:t>.</a:t>
            </a:r>
          </a:p>
        </p:txBody>
      </p:sp>
    </p:spTree>
  </p:cSld>
  <p:clrMapOvr>
    <a:masterClrMapping/>
  </p:clrMapOvr>
  <p:transition>
    <p:wheel spokes="8"/>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wheel spokes="8"/>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ČEMU SLUŽE MODELI?</a:t>
            </a:r>
          </a:p>
        </p:txBody>
      </p:sp>
      <p:sp>
        <p:nvSpPr>
          <p:cNvPr id="4099" name="Content Placeholder 2"/>
          <p:cNvSpPr>
            <a:spLocks noGrp="1"/>
          </p:cNvSpPr>
          <p:nvPr>
            <p:ph idx="1"/>
          </p:nvPr>
        </p:nvSpPr>
        <p:spPr>
          <a:xfrm>
            <a:off x="225425" y="973138"/>
            <a:ext cx="8645525" cy="5486400"/>
          </a:xfrm>
        </p:spPr>
        <p:txBody>
          <a:bodyPr/>
          <a:lstStyle/>
          <a:p>
            <a:pPr marL="0" indent="0" eaLnBrk="1" fontAlgn="auto" hangingPunct="1">
              <a:spcAft>
                <a:spcPts val="0"/>
              </a:spcAft>
              <a:buFont typeface="Arial" panose="020B0604020202020204" pitchFamily="34" charset="0"/>
              <a:buNone/>
              <a:defRPr/>
            </a:pPr>
            <a:endParaRPr lang="sr-Latn-RS" b="1" dirty="0"/>
          </a:p>
          <a:p>
            <a:pPr marL="0" indent="0" eaLnBrk="1" fontAlgn="auto" hangingPunct="1">
              <a:spcAft>
                <a:spcPts val="0"/>
              </a:spcAft>
              <a:buFont typeface="Arial" panose="020B0604020202020204" pitchFamily="34" charset="0"/>
              <a:buNone/>
              <a:defRPr/>
            </a:pPr>
            <a:r>
              <a:rPr lang="en-US" b="1" dirty="0" err="1"/>
              <a:t>Svi</a:t>
            </a:r>
            <a:r>
              <a:rPr lang="en-US" b="1" dirty="0"/>
              <a:t> </a:t>
            </a:r>
            <a:r>
              <a:rPr lang="en-US" b="1" dirty="0" err="1"/>
              <a:t>modeli</a:t>
            </a:r>
            <a:r>
              <a:rPr lang="en-US" b="1" dirty="0"/>
              <a:t> </a:t>
            </a:r>
            <a:r>
              <a:rPr lang="en-US" b="1" dirty="0" err="1"/>
              <a:t>predstavljaju</a:t>
            </a:r>
            <a:r>
              <a:rPr lang="en-US" b="1" dirty="0"/>
              <a:t> </a:t>
            </a:r>
            <a:r>
              <a:rPr lang="en-US" b="1" dirty="0" err="1"/>
              <a:t>ograničenu</a:t>
            </a:r>
            <a:r>
              <a:rPr lang="en-US" b="1" dirty="0"/>
              <a:t> </a:t>
            </a:r>
            <a:r>
              <a:rPr lang="en-US" b="1" dirty="0" err="1"/>
              <a:t>prezentaciju</a:t>
            </a:r>
            <a:r>
              <a:rPr lang="en-US" b="1" dirty="0"/>
              <a:t> </a:t>
            </a:r>
            <a:r>
              <a:rPr lang="en-US" b="1" dirty="0" err="1"/>
              <a:t>realnosti</a:t>
            </a:r>
            <a:r>
              <a:rPr lang="en-US" b="1" dirty="0"/>
              <a:t>.</a:t>
            </a:r>
            <a:endParaRPr lang="en-US" dirty="0"/>
          </a:p>
          <a:p>
            <a:pPr marL="0" indent="0" eaLnBrk="1" fontAlgn="auto" hangingPunct="1">
              <a:spcAft>
                <a:spcPts val="0"/>
              </a:spcAft>
              <a:buFont typeface="Arial" panose="020B0604020202020204" pitchFamily="34" charset="0"/>
              <a:buNone/>
              <a:defRPr/>
            </a:pPr>
            <a:r>
              <a:rPr lang="en-US" dirty="0" err="1"/>
              <a:t>Svaki</a:t>
            </a:r>
            <a:r>
              <a:rPr lang="en-US" dirty="0"/>
              <a:t> model je </a:t>
            </a:r>
            <a:r>
              <a:rPr lang="en-US" dirty="0" err="1"/>
              <a:t>fokusiran</a:t>
            </a:r>
            <a:r>
              <a:rPr lang="en-US" dirty="0"/>
              <a:t> </a:t>
            </a:r>
            <a:r>
              <a:rPr lang="en-US" dirty="0" err="1"/>
              <a:t>na</a:t>
            </a:r>
            <a:r>
              <a:rPr lang="en-US" dirty="0"/>
              <a:t> </a:t>
            </a:r>
            <a:r>
              <a:rPr lang="en-US" dirty="0" err="1"/>
              <a:t>jedan</a:t>
            </a:r>
            <a:r>
              <a:rPr lang="en-US" dirty="0"/>
              <a:t> </a:t>
            </a:r>
            <a:r>
              <a:rPr lang="en-US" dirty="0" err="1"/>
              <a:t>aspekt</a:t>
            </a:r>
            <a:r>
              <a:rPr lang="en-US" dirty="0"/>
              <a:t> </a:t>
            </a:r>
            <a:r>
              <a:rPr lang="en-US" dirty="0" err="1"/>
              <a:t>realnosti</a:t>
            </a:r>
            <a:r>
              <a:rPr lang="en-US" dirty="0"/>
              <a:t> </a:t>
            </a:r>
            <a:r>
              <a:rPr lang="en-US" dirty="0" err="1"/>
              <a:t>koji</a:t>
            </a:r>
            <a:r>
              <a:rPr lang="en-US" dirty="0"/>
              <a:t> je </a:t>
            </a:r>
            <a:r>
              <a:rPr lang="en-US" dirty="0" err="1"/>
              <a:t>bitan</a:t>
            </a:r>
            <a:r>
              <a:rPr lang="en-US" dirty="0"/>
              <a:t> </a:t>
            </a:r>
            <a:r>
              <a:rPr lang="en-US" dirty="0" err="1"/>
              <a:t>za</a:t>
            </a:r>
            <a:r>
              <a:rPr lang="en-US" dirty="0"/>
              <a:t> </a:t>
            </a:r>
            <a:r>
              <a:rPr lang="en-US" dirty="0" err="1"/>
              <a:t>dati</a:t>
            </a:r>
            <a:r>
              <a:rPr lang="en-US" dirty="0"/>
              <a:t> </a:t>
            </a:r>
            <a:r>
              <a:rPr lang="en-US" dirty="0" err="1"/>
              <a:t>način</a:t>
            </a:r>
            <a:r>
              <a:rPr lang="en-US" dirty="0"/>
              <a:t> </a:t>
            </a:r>
            <a:r>
              <a:rPr lang="en-US" dirty="0" err="1"/>
              <a:t>njenog</a:t>
            </a:r>
            <a:r>
              <a:rPr lang="en-US" dirty="0"/>
              <a:t> </a:t>
            </a:r>
            <a:r>
              <a:rPr lang="en-US" dirty="0" err="1"/>
              <a:t>sagledavanja</a:t>
            </a:r>
            <a:r>
              <a:rPr lang="en-US" dirty="0"/>
              <a:t>.</a:t>
            </a:r>
          </a:p>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r>
              <a:rPr lang="en-US" b="1" dirty="0"/>
              <a:t>Model </a:t>
            </a:r>
            <a:r>
              <a:rPr lang="en-US" b="1" dirty="0" err="1"/>
              <a:t>podataka</a:t>
            </a:r>
            <a:r>
              <a:rPr lang="en-US" b="1" dirty="0"/>
              <a:t> </a:t>
            </a:r>
            <a:r>
              <a:rPr lang="en-US" b="1" dirty="0" err="1"/>
              <a:t>definiše</a:t>
            </a:r>
            <a:r>
              <a:rPr lang="en-US" b="1" dirty="0"/>
              <a:t> </a:t>
            </a:r>
            <a:r>
              <a:rPr lang="en-US" b="1" dirty="0" err="1"/>
              <a:t>strukturu</a:t>
            </a:r>
            <a:r>
              <a:rPr lang="en-US" b="1" dirty="0"/>
              <a:t> </a:t>
            </a:r>
            <a:r>
              <a:rPr lang="en-US" b="1" dirty="0" err="1"/>
              <a:t>i</a:t>
            </a:r>
            <a:r>
              <a:rPr lang="en-US" b="1" dirty="0"/>
              <a:t> </a:t>
            </a:r>
            <a:r>
              <a:rPr lang="en-US" b="1" dirty="0" err="1"/>
              <a:t>značenje</a:t>
            </a:r>
            <a:r>
              <a:rPr lang="en-US" b="1" dirty="0"/>
              <a:t> </a:t>
            </a:r>
            <a:r>
              <a:rPr lang="en-US" b="1" dirty="0" err="1"/>
              <a:t>podataka</a:t>
            </a:r>
            <a:r>
              <a:rPr lang="en-US" b="1" dirty="0"/>
              <a:t>.</a:t>
            </a:r>
            <a:r>
              <a:rPr lang="en-US" dirty="0"/>
              <a:t> </a:t>
            </a:r>
          </a:p>
          <a:p>
            <a:pPr marL="0" indent="0" eaLnBrk="1" fontAlgn="auto" hangingPunct="1">
              <a:spcAft>
                <a:spcPts val="0"/>
              </a:spcAft>
              <a:buFont typeface="Arial" panose="020B0604020202020204" pitchFamily="34" charset="0"/>
              <a:buNone/>
              <a:defRPr/>
            </a:pPr>
            <a:endParaRPr lang="en-US" dirty="0"/>
          </a:p>
          <a:p>
            <a:pPr marL="0" indent="0" eaLnBrk="1" fontAlgn="auto" hangingPunct="1">
              <a:spcAft>
                <a:spcPts val="0"/>
              </a:spcAft>
              <a:buFont typeface="Arial" panose="020B0604020202020204" pitchFamily="34" charset="0"/>
              <a:buNone/>
              <a:defRPr/>
            </a:pPr>
            <a:r>
              <a:rPr lang="en-US" dirty="0" err="1"/>
              <a:t>Prvenstveno</a:t>
            </a:r>
            <a:r>
              <a:rPr lang="en-US" dirty="0"/>
              <a:t> se </a:t>
            </a:r>
            <a:r>
              <a:rPr lang="en-US" dirty="0" err="1"/>
              <a:t>bavimo</a:t>
            </a:r>
            <a:r>
              <a:rPr lang="en-US" dirty="0"/>
              <a:t> </a:t>
            </a:r>
            <a:r>
              <a:rPr lang="en-US" dirty="0" err="1"/>
              <a:t>modelima</a:t>
            </a:r>
            <a:r>
              <a:rPr lang="en-US" dirty="0"/>
              <a:t> </a:t>
            </a:r>
            <a:r>
              <a:rPr lang="en-US" dirty="0" err="1"/>
              <a:t>podataka</a:t>
            </a:r>
            <a:r>
              <a:rPr lang="en-US" dirty="0"/>
              <a:t> </a:t>
            </a:r>
            <a:r>
              <a:rPr lang="en-US" dirty="0" err="1"/>
              <a:t>koji</a:t>
            </a:r>
            <a:r>
              <a:rPr lang="en-US" dirty="0"/>
              <a:t> </a:t>
            </a:r>
            <a:r>
              <a:rPr lang="en-US" dirty="0" err="1"/>
              <a:t>omogućavaju</a:t>
            </a:r>
            <a:r>
              <a:rPr lang="en-US" dirty="0"/>
              <a:t> </a:t>
            </a:r>
            <a:r>
              <a:rPr lang="en-US" dirty="0" err="1"/>
              <a:t>ponovnu</a:t>
            </a:r>
            <a:r>
              <a:rPr lang="en-US" dirty="0"/>
              <a:t> </a:t>
            </a:r>
            <a:r>
              <a:rPr lang="en-US" dirty="0" err="1"/>
              <a:t>upotrebu</a:t>
            </a:r>
            <a:r>
              <a:rPr lang="en-US" dirty="0"/>
              <a:t> </a:t>
            </a:r>
            <a:r>
              <a:rPr lang="en-US" dirty="0" err="1"/>
              <a:t>podataka</a:t>
            </a:r>
            <a:r>
              <a:rPr lang="en-US" dirty="0"/>
              <a:t> u </a:t>
            </a:r>
            <a:r>
              <a:rPr lang="en-US" dirty="0" err="1"/>
              <a:t>različitim</a:t>
            </a:r>
            <a:r>
              <a:rPr lang="en-US" dirty="0"/>
              <a:t> </a:t>
            </a:r>
            <a:r>
              <a:rPr lang="en-US" dirty="0" err="1"/>
              <a:t>aplikacijama</a:t>
            </a:r>
            <a:r>
              <a:rPr lang="en-US" dirty="0"/>
              <a:t>, </a:t>
            </a:r>
            <a:r>
              <a:rPr lang="en-US" dirty="0" err="1"/>
              <a:t>bilo</a:t>
            </a:r>
            <a:r>
              <a:rPr lang="en-US" dirty="0"/>
              <a:t> </a:t>
            </a:r>
            <a:r>
              <a:rPr lang="en-US" dirty="0" err="1"/>
              <a:t>integrisanjem</a:t>
            </a:r>
            <a:r>
              <a:rPr lang="en-US" dirty="0"/>
              <a:t> </a:t>
            </a:r>
            <a:r>
              <a:rPr lang="en-US" dirty="0" err="1"/>
              <a:t>i</a:t>
            </a:r>
            <a:r>
              <a:rPr lang="en-US" dirty="0"/>
              <a:t> </a:t>
            </a:r>
            <a:r>
              <a:rPr lang="en-US" dirty="0" err="1"/>
              <a:t>razmenom</a:t>
            </a:r>
            <a:r>
              <a:rPr lang="en-US" dirty="0"/>
              <a:t> </a:t>
            </a:r>
            <a:r>
              <a:rPr lang="en-US" dirty="0" err="1"/>
              <a:t>podataka</a:t>
            </a:r>
            <a:r>
              <a:rPr lang="en-US" dirty="0"/>
              <a:t> </a:t>
            </a:r>
            <a:r>
              <a:rPr lang="en-US" dirty="0" err="1"/>
              <a:t>unutar</a:t>
            </a:r>
            <a:r>
              <a:rPr lang="en-US" dirty="0"/>
              <a:t> </a:t>
            </a:r>
            <a:r>
              <a:rPr lang="en-US" dirty="0" err="1"/>
              <a:t>jedne</a:t>
            </a:r>
            <a:r>
              <a:rPr lang="en-US" dirty="0"/>
              <a:t> </a:t>
            </a:r>
            <a:r>
              <a:rPr lang="en-US" dirty="0" err="1"/>
              <a:t>baze</a:t>
            </a:r>
            <a:r>
              <a:rPr lang="en-US" dirty="0"/>
              <a:t> </a:t>
            </a:r>
            <a:r>
              <a:rPr lang="en-US" dirty="0" err="1"/>
              <a:t>podataka</a:t>
            </a:r>
            <a:r>
              <a:rPr lang="en-US" dirty="0"/>
              <a:t>, </a:t>
            </a:r>
            <a:r>
              <a:rPr lang="en-US" dirty="0" err="1"/>
              <a:t>ili</a:t>
            </a:r>
            <a:r>
              <a:rPr lang="en-US" dirty="0"/>
              <a:t> </a:t>
            </a:r>
            <a:r>
              <a:rPr lang="en-US" dirty="0" err="1"/>
              <a:t>razmenom</a:t>
            </a:r>
            <a:r>
              <a:rPr lang="en-US" dirty="0"/>
              <a:t> </a:t>
            </a:r>
            <a:r>
              <a:rPr lang="en-US" dirty="0" err="1"/>
              <a:t>podataka</a:t>
            </a:r>
            <a:r>
              <a:rPr lang="en-US" dirty="0"/>
              <a:t> </a:t>
            </a:r>
            <a:r>
              <a:rPr lang="en-US" dirty="0" err="1"/>
              <a:t>na</a:t>
            </a:r>
            <a:r>
              <a:rPr lang="en-US" dirty="0"/>
              <a:t> </a:t>
            </a:r>
            <a:r>
              <a:rPr lang="en-US" dirty="0" err="1"/>
              <a:t>neke</a:t>
            </a:r>
            <a:r>
              <a:rPr lang="en-US" dirty="0"/>
              <a:t> </a:t>
            </a:r>
            <a:r>
              <a:rPr lang="en-US" dirty="0" err="1"/>
              <a:t>druge</a:t>
            </a:r>
            <a:r>
              <a:rPr lang="en-US" dirty="0"/>
              <a:t> </a:t>
            </a:r>
            <a:r>
              <a:rPr lang="en-US" dirty="0" err="1"/>
              <a:t>načine</a:t>
            </a:r>
            <a:r>
              <a:rPr lang="en-US" dirty="0"/>
              <a:t> </a:t>
            </a:r>
            <a:r>
              <a:rPr lang="en-US" dirty="0" err="1"/>
              <a:t>kao</a:t>
            </a:r>
            <a:r>
              <a:rPr lang="en-US" dirty="0"/>
              <a:t> </a:t>
            </a:r>
            <a:r>
              <a:rPr lang="en-US" dirty="0" err="1"/>
              <a:t>što</a:t>
            </a:r>
            <a:r>
              <a:rPr lang="en-US" dirty="0"/>
              <a:t> je </a:t>
            </a:r>
            <a:r>
              <a:rPr lang="en-US" dirty="0" err="1"/>
              <a:t>prenos</a:t>
            </a:r>
            <a:r>
              <a:rPr lang="en-US" dirty="0"/>
              <a:t> </a:t>
            </a:r>
            <a:r>
              <a:rPr lang="en-US" dirty="0" err="1"/>
              <a:t>datoteka</a:t>
            </a:r>
            <a:r>
              <a:rPr lang="en-US" dirty="0"/>
              <a:t>.</a:t>
            </a:r>
          </a:p>
          <a:p>
            <a:pPr marL="0" indent="0" eaLnBrk="1" fontAlgn="auto" hangingPunct="1">
              <a:spcAft>
                <a:spcPts val="0"/>
              </a:spcAft>
              <a:buFont typeface="Arial" panose="020B0604020202020204" pitchFamily="34" charset="0"/>
              <a:buNone/>
              <a:defRPr/>
            </a:pPr>
            <a:endParaRPr lang="en-US" dirty="0"/>
          </a:p>
        </p:txBody>
      </p:sp>
      <p:sp>
        <p:nvSpPr>
          <p:cNvPr id="18436"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7C7E68C9-D546-4057-B5A1-B4D289F4C5A2}" type="slidenum">
              <a:rPr lang="en-US"/>
              <a:pPr/>
              <a:t>6</a:t>
            </a:fld>
            <a:endParaRPr lang="en-US"/>
          </a:p>
        </p:txBody>
      </p:sp>
    </p:spTree>
  </p:cSld>
  <p:clrMapOvr>
    <a:masterClrMapping/>
  </p:clrMapOvr>
  <p:transition>
    <p:wheel spokes="8"/>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en-US"/>
          </a:p>
        </p:txBody>
      </p:sp>
      <p:sp>
        <p:nvSpPr>
          <p:cNvPr id="19460" name="Slide Number Placeholder 1"/>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F1E0903F-97F9-4E75-995B-136AE2017224}" type="slidenum">
              <a:rPr lang="en-US"/>
              <a:pPr/>
              <a:t>7</a:t>
            </a:fld>
            <a:endParaRPr lang="en-US"/>
          </a:p>
        </p:txBody>
      </p:sp>
      <p:pic>
        <p:nvPicPr>
          <p:cNvPr id="19461" name="Picture 2" descr="http://mdita.metropolitan.ac.rs/qdita-temp/IT350/L03/IT350-IT2008-IM-DMOD-CONC-Slika123.png"/>
          <p:cNvPicPr>
            <a:picLocks noChangeAspect="1" noChangeArrowheads="1"/>
          </p:cNvPicPr>
          <p:nvPr/>
        </p:nvPicPr>
        <p:blipFill>
          <a:blip r:embed="rId2"/>
          <a:srcRect/>
          <a:stretch>
            <a:fillRect/>
          </a:stretch>
        </p:blipFill>
        <p:spPr bwMode="auto">
          <a:xfrm>
            <a:off x="501650" y="617538"/>
            <a:ext cx="7834313" cy="4416425"/>
          </a:xfrm>
          <a:prstGeom prst="rect">
            <a:avLst/>
          </a:prstGeom>
          <a:noFill/>
          <a:ln w="9525">
            <a:noFill/>
            <a:miter lim="800000"/>
            <a:headEnd/>
            <a:tailEnd/>
          </a:ln>
        </p:spPr>
      </p:pic>
      <p:sp>
        <p:nvSpPr>
          <p:cNvPr id="4" name="Rectangle 3"/>
          <p:cNvSpPr/>
          <p:nvPr/>
        </p:nvSpPr>
        <p:spPr>
          <a:xfrm>
            <a:off x="569913" y="5129213"/>
            <a:ext cx="7885112" cy="1200150"/>
          </a:xfrm>
          <a:prstGeom prst="rect">
            <a:avLst/>
          </a:prstGeom>
          <a:solidFill>
            <a:schemeClr val="bg1">
              <a:lumMod val="85000"/>
            </a:schemeClr>
          </a:solidFill>
        </p:spPr>
        <p:txBody>
          <a:bodyPr>
            <a:spAutoFit/>
          </a:bodyPr>
          <a:lstStyle/>
          <a:p>
            <a:pPr>
              <a:defRPr/>
            </a:pPr>
            <a:r>
              <a:rPr lang="vi-VN" dirty="0"/>
              <a:t>Slika pokazuje da se modeli podataka mogu javiti kao </a:t>
            </a:r>
            <a:r>
              <a:rPr lang="vi-VN" dirty="0">
                <a:solidFill>
                  <a:srgbClr val="FF0000"/>
                </a:solidFill>
              </a:rPr>
              <a:t>spoljni modeli (ili pogledi), konceptualni modeli ili fizički modeli. </a:t>
            </a:r>
            <a:endParaRPr lang="sr-Latn-RS" dirty="0">
              <a:solidFill>
                <a:srgbClr val="FF0000"/>
              </a:solidFill>
            </a:endParaRPr>
          </a:p>
          <a:p>
            <a:pPr>
              <a:defRPr/>
            </a:pPr>
            <a:r>
              <a:rPr lang="vi-VN" dirty="0"/>
              <a:t>Ovo nije jedini način da se modeli sagledaju, ali je koristan, posebno kada se javi potreba za upoređivanje</a:t>
            </a:r>
            <a:r>
              <a:rPr lang="sr-Latn-RS" dirty="0"/>
              <a:t>m</a:t>
            </a:r>
            <a:r>
              <a:rPr lang="vi-VN" dirty="0"/>
              <a:t> modela.</a:t>
            </a:r>
            <a:endParaRPr lang="en-US" dirty="0"/>
          </a:p>
        </p:txBody>
      </p:sp>
    </p:spTree>
  </p:cSld>
  <p:clrMapOvr>
    <a:masterClrMapping/>
  </p:clrMapOvr>
  <p:transition>
    <p:wheel spokes="8"/>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bwMode="auto">
          <a:xfrm>
            <a:off x="0" y="254000"/>
            <a:ext cx="9144000" cy="588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sz="3200"/>
              <a:t>EKSTERNI, KONCEPTUALNI I FIZIČKI MODEL PODATAKA</a:t>
            </a:r>
            <a:endParaRPr lang="en-US" sz="3200"/>
          </a:p>
        </p:txBody>
      </p:sp>
      <p:sp>
        <p:nvSpPr>
          <p:cNvPr id="6147" name="Content Placeholder 2"/>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en-US"/>
          </a:p>
        </p:txBody>
      </p:sp>
      <p:sp>
        <p:nvSpPr>
          <p:cNvPr id="20484"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639427D0-A70F-4F72-A4AA-314EF947CA59}" type="slidenum">
              <a:rPr lang="en-US"/>
              <a:pPr/>
              <a:t>8</a:t>
            </a:fld>
            <a:endParaRPr lang="en-US"/>
          </a:p>
        </p:txBody>
      </p:sp>
      <p:sp>
        <p:nvSpPr>
          <p:cNvPr id="6149" name="Rectangle 4"/>
          <p:cNvSpPr>
            <a:spLocks noChangeArrowheads="1"/>
          </p:cNvSpPr>
          <p:nvPr/>
        </p:nvSpPr>
        <p:spPr bwMode="auto">
          <a:xfrm>
            <a:off x="0" y="1237694"/>
            <a:ext cx="9144000" cy="1938992"/>
          </a:xfrm>
          <a:prstGeom prst="rect">
            <a:avLst/>
          </a:prstGeom>
          <a:solidFill>
            <a:schemeClr val="accent4">
              <a:lumMod val="40000"/>
              <a:lumOff val="60000"/>
            </a:schemeClr>
          </a:solidFill>
          <a:ln w="9525">
            <a:noFill/>
            <a:miter lim="800000"/>
            <a:headEnd/>
            <a:tailEnd/>
          </a:ln>
        </p:spPr>
        <p:txBody>
          <a:bodyPr>
            <a:spAutoFit/>
          </a:bodyPr>
          <a:lstStyle/>
          <a:p>
            <a:pPr>
              <a:defRPr/>
            </a:pPr>
            <a:r>
              <a:rPr lang="vi-VN" sz="2000" u="sng" dirty="0">
                <a:solidFill>
                  <a:srgbClr val="A50021"/>
                </a:solidFill>
              </a:rPr>
              <a:t>Eksterni model </a:t>
            </a:r>
            <a:r>
              <a:rPr lang="vi-VN" sz="2000" dirty="0">
                <a:solidFill>
                  <a:srgbClr val="A50021"/>
                </a:solidFill>
              </a:rPr>
              <a:t>(ili pogled) </a:t>
            </a:r>
            <a:r>
              <a:rPr lang="vi-VN" sz="2000" dirty="0"/>
              <a:t>gleda na svet iz određene perspektive, za određenu svrhu. Postoji mnogo mogućih spoljašnjih pogleda na svet: oni se mogu preklapati i ne moraju biti kompatibilni. Konkretno, spoljašnji pogledi su mesto za prikupljanje zahteva za podacima za određeni poslovni kontekst i pravila koja se odnose na njega. Modeli podataka većine aplikacija danas gledaju na svet iz perspektive te aplikacije, i na taj način predstavljaju spoljašnje modele.</a:t>
            </a:r>
            <a:endParaRPr lang="en-US" sz="2000" dirty="0"/>
          </a:p>
        </p:txBody>
      </p:sp>
      <p:sp>
        <p:nvSpPr>
          <p:cNvPr id="6" name="Rectangle 5"/>
          <p:cNvSpPr/>
          <p:nvPr/>
        </p:nvSpPr>
        <p:spPr>
          <a:xfrm>
            <a:off x="0" y="3541837"/>
            <a:ext cx="9144000" cy="2246769"/>
          </a:xfrm>
          <a:prstGeom prst="rect">
            <a:avLst/>
          </a:prstGeom>
          <a:solidFill>
            <a:schemeClr val="accent1">
              <a:lumMod val="20000"/>
              <a:lumOff val="80000"/>
            </a:schemeClr>
          </a:solidFill>
        </p:spPr>
        <p:txBody>
          <a:bodyPr>
            <a:spAutoFit/>
          </a:bodyPr>
          <a:lstStyle/>
          <a:p>
            <a:pPr>
              <a:defRPr/>
            </a:pPr>
            <a:r>
              <a:rPr lang="en-US" sz="2000" u="sng" dirty="0" err="1">
                <a:solidFill>
                  <a:srgbClr val="A50021"/>
                </a:solidFill>
              </a:rPr>
              <a:t>Konceptualni</a:t>
            </a:r>
            <a:r>
              <a:rPr lang="en-US" sz="2000" u="sng" dirty="0">
                <a:solidFill>
                  <a:srgbClr val="A50021"/>
                </a:solidFill>
              </a:rPr>
              <a:t> model</a:t>
            </a:r>
            <a:r>
              <a:rPr lang="en-US" sz="2000" dirty="0"/>
              <a:t> je </a:t>
            </a:r>
            <a:r>
              <a:rPr lang="en-US" sz="2000" dirty="0" err="1"/>
              <a:t>osnovni</a:t>
            </a:r>
            <a:r>
              <a:rPr lang="en-US" sz="2000" dirty="0"/>
              <a:t> </a:t>
            </a:r>
            <a:r>
              <a:rPr lang="en-US" sz="2000" dirty="0" err="1"/>
              <a:t>ili</a:t>
            </a:r>
            <a:r>
              <a:rPr lang="en-US" sz="2000" dirty="0"/>
              <a:t> </a:t>
            </a:r>
            <a:r>
              <a:rPr lang="en-US" sz="2000" dirty="0" err="1"/>
              <a:t>neutralni</a:t>
            </a:r>
            <a:r>
              <a:rPr lang="en-US" sz="2000" dirty="0"/>
              <a:t> model </a:t>
            </a:r>
            <a:r>
              <a:rPr lang="en-US" sz="2000" dirty="0" err="1"/>
              <a:t>koji</a:t>
            </a:r>
            <a:r>
              <a:rPr lang="en-US" sz="2000" dirty="0"/>
              <a:t> </a:t>
            </a:r>
            <a:r>
              <a:rPr lang="en-US" sz="2000" dirty="0" err="1"/>
              <a:t>može</a:t>
            </a:r>
            <a:r>
              <a:rPr lang="en-US" sz="2000" dirty="0"/>
              <a:t> </a:t>
            </a:r>
            <a:r>
              <a:rPr lang="en-US" sz="2000" dirty="0" err="1"/>
              <a:t>podržati</a:t>
            </a:r>
            <a:r>
              <a:rPr lang="en-US" sz="2000" dirty="0"/>
              <a:t> </a:t>
            </a:r>
            <a:r>
              <a:rPr lang="en-US" sz="2000" dirty="0" err="1"/>
              <a:t>bilo</a:t>
            </a:r>
            <a:r>
              <a:rPr lang="en-US" sz="2000" dirty="0"/>
              <a:t> </a:t>
            </a:r>
            <a:r>
              <a:rPr lang="en-US" sz="2000" dirty="0" err="1"/>
              <a:t>koji</a:t>
            </a:r>
            <a:r>
              <a:rPr lang="en-US" sz="2000" dirty="0"/>
              <a:t> </a:t>
            </a:r>
            <a:r>
              <a:rPr lang="en-US" sz="2000" dirty="0" err="1"/>
              <a:t>valjan</a:t>
            </a:r>
            <a:r>
              <a:rPr lang="en-US" sz="2000" dirty="0"/>
              <a:t> (a </a:t>
            </a:r>
            <a:r>
              <a:rPr lang="en-US" sz="2000" dirty="0" err="1"/>
              <a:t>možda</a:t>
            </a:r>
            <a:r>
              <a:rPr lang="en-US" sz="2000" dirty="0"/>
              <a:t> </a:t>
            </a:r>
            <a:r>
              <a:rPr lang="en-US" sz="2000" dirty="0" err="1"/>
              <a:t>i</a:t>
            </a:r>
            <a:r>
              <a:rPr lang="en-US" sz="2000" dirty="0"/>
              <a:t> </a:t>
            </a:r>
            <a:r>
              <a:rPr lang="en-US" sz="2000" dirty="0" err="1"/>
              <a:t>promenljiv</a:t>
            </a:r>
            <a:r>
              <a:rPr lang="en-US" sz="2000" dirty="0"/>
              <a:t>) </a:t>
            </a:r>
            <a:r>
              <a:rPr lang="en-US" sz="2000" dirty="0" err="1"/>
              <a:t>spoljašnji</a:t>
            </a:r>
            <a:r>
              <a:rPr lang="en-US" sz="2000" dirty="0"/>
              <a:t> </a:t>
            </a:r>
            <a:r>
              <a:rPr lang="en-US" sz="2000" dirty="0" err="1"/>
              <a:t>pogled</a:t>
            </a:r>
            <a:r>
              <a:rPr lang="en-US" sz="2000" dirty="0"/>
              <a:t> </a:t>
            </a:r>
            <a:r>
              <a:rPr lang="en-US" sz="2000" dirty="0" err="1"/>
              <a:t>koji</a:t>
            </a:r>
            <a:r>
              <a:rPr lang="en-US" sz="2000" dirty="0"/>
              <a:t> </a:t>
            </a:r>
            <a:r>
              <a:rPr lang="en-US" sz="2000" dirty="0" err="1"/>
              <a:t>spada</a:t>
            </a:r>
            <a:r>
              <a:rPr lang="en-US" sz="2000" dirty="0"/>
              <a:t> u </a:t>
            </a:r>
            <a:r>
              <a:rPr lang="en-US" sz="2000" dirty="0" err="1"/>
              <a:t>nje</a:t>
            </a:r>
            <a:r>
              <a:rPr lang="sr-Latn-RS" sz="2000" dirty="0"/>
              <a:t>gov</a:t>
            </a:r>
            <a:r>
              <a:rPr lang="en-US" sz="2000" dirty="0"/>
              <a:t> </a:t>
            </a:r>
            <a:r>
              <a:rPr lang="en-US" sz="2000" dirty="0" err="1"/>
              <a:t>opseg</a:t>
            </a:r>
            <a:r>
              <a:rPr lang="en-US" sz="2000" dirty="0"/>
              <a:t>. Kao </a:t>
            </a:r>
            <a:r>
              <a:rPr lang="en-US" sz="2000" dirty="0" err="1"/>
              <a:t>rezultat</a:t>
            </a:r>
            <a:r>
              <a:rPr lang="en-US" sz="2000" dirty="0"/>
              <a:t>, </a:t>
            </a:r>
            <a:r>
              <a:rPr lang="en-US" sz="2000" dirty="0" err="1"/>
              <a:t>konceptualni</a:t>
            </a:r>
            <a:r>
              <a:rPr lang="en-US" sz="2000" dirty="0"/>
              <a:t> model </a:t>
            </a:r>
            <a:r>
              <a:rPr lang="en-US" sz="2000" dirty="0" err="1"/>
              <a:t>podataka</a:t>
            </a:r>
            <a:r>
              <a:rPr lang="en-US" sz="2000" dirty="0"/>
              <a:t> </a:t>
            </a:r>
            <a:r>
              <a:rPr lang="en-US" sz="2000" dirty="0" err="1"/>
              <a:t>nije</a:t>
            </a:r>
            <a:r>
              <a:rPr lang="en-US" sz="2000" dirty="0"/>
              <a:t> </a:t>
            </a:r>
            <a:r>
              <a:rPr lang="en-US" sz="2000" dirty="0" err="1"/>
              <a:t>odgovarajuće</a:t>
            </a:r>
            <a:r>
              <a:rPr lang="en-US" sz="2000" dirty="0"/>
              <a:t> </a:t>
            </a:r>
            <a:r>
              <a:rPr lang="en-US" sz="2000" dirty="0" err="1"/>
              <a:t>mesto</a:t>
            </a:r>
            <a:r>
              <a:rPr lang="en-US" sz="2000" dirty="0"/>
              <a:t> </a:t>
            </a:r>
            <a:r>
              <a:rPr lang="en-US" sz="2000" dirty="0" err="1"/>
              <a:t>za</a:t>
            </a:r>
            <a:r>
              <a:rPr lang="en-US" sz="2000" dirty="0"/>
              <a:t> </a:t>
            </a:r>
            <a:r>
              <a:rPr lang="en-US" sz="2000" dirty="0" err="1"/>
              <a:t>čuvanje</a:t>
            </a:r>
            <a:r>
              <a:rPr lang="en-US" sz="2000" dirty="0"/>
              <a:t> </a:t>
            </a:r>
            <a:r>
              <a:rPr lang="en-US" sz="2000" dirty="0" err="1"/>
              <a:t>pravila</a:t>
            </a:r>
            <a:r>
              <a:rPr lang="en-US" sz="2000" dirty="0"/>
              <a:t> </a:t>
            </a:r>
            <a:r>
              <a:rPr lang="en-US" sz="2000" dirty="0" err="1"/>
              <a:t>koja</a:t>
            </a:r>
            <a:r>
              <a:rPr lang="en-US" sz="2000" dirty="0"/>
              <a:t> se </a:t>
            </a:r>
            <a:r>
              <a:rPr lang="en-US" sz="2000" dirty="0" err="1"/>
              <a:t>mogu</a:t>
            </a:r>
            <a:r>
              <a:rPr lang="en-US" sz="2000" dirty="0"/>
              <a:t> </a:t>
            </a:r>
            <a:r>
              <a:rPr lang="en-US" sz="2000" dirty="0" err="1"/>
              <a:t>menjati</a:t>
            </a:r>
            <a:r>
              <a:rPr lang="en-US" sz="2000" dirty="0"/>
              <a:t>. </a:t>
            </a:r>
            <a:r>
              <a:rPr lang="en-US" sz="2000" dirty="0" err="1"/>
              <a:t>Korporativni</a:t>
            </a:r>
            <a:r>
              <a:rPr lang="en-US" sz="2000" dirty="0"/>
              <a:t> model </a:t>
            </a:r>
            <a:r>
              <a:rPr lang="en-US" sz="2000" dirty="0" err="1"/>
              <a:t>podataka</a:t>
            </a:r>
            <a:r>
              <a:rPr lang="en-US" sz="2000" dirty="0"/>
              <a:t> bi </a:t>
            </a:r>
            <a:r>
              <a:rPr lang="en-US" sz="2000" dirty="0" err="1"/>
              <a:t>trebalo</a:t>
            </a:r>
            <a:r>
              <a:rPr lang="en-US" sz="2000" dirty="0"/>
              <a:t> </a:t>
            </a:r>
            <a:r>
              <a:rPr lang="en-US" sz="2000" dirty="0" err="1"/>
              <a:t>da</a:t>
            </a:r>
            <a:r>
              <a:rPr lang="en-US" sz="2000" dirty="0"/>
              <a:t> </a:t>
            </a:r>
            <a:r>
              <a:rPr lang="en-US" sz="2000" dirty="0" err="1"/>
              <a:t>bude</a:t>
            </a:r>
            <a:r>
              <a:rPr lang="en-US" sz="2000" dirty="0"/>
              <a:t> primer </a:t>
            </a:r>
            <a:r>
              <a:rPr lang="en-US" sz="2000" dirty="0" err="1"/>
              <a:t>konceptualnog</a:t>
            </a:r>
            <a:r>
              <a:rPr lang="en-US" sz="2000" dirty="0"/>
              <a:t> </a:t>
            </a:r>
            <a:r>
              <a:rPr lang="en-US" sz="2000" dirty="0" err="1"/>
              <a:t>modela</a:t>
            </a:r>
            <a:r>
              <a:rPr lang="en-US" sz="2000" dirty="0"/>
              <a:t>. </a:t>
            </a:r>
            <a:r>
              <a:rPr lang="en-US" sz="2000" dirty="0" err="1"/>
              <a:t>Da</a:t>
            </a:r>
            <a:r>
              <a:rPr lang="en-US" sz="2000" dirty="0"/>
              <a:t> bi </a:t>
            </a:r>
            <a:r>
              <a:rPr lang="en-US" sz="2000" dirty="0" err="1"/>
              <a:t>podaci</a:t>
            </a:r>
            <a:r>
              <a:rPr lang="en-US" sz="2000" dirty="0"/>
              <a:t> </a:t>
            </a:r>
            <a:r>
              <a:rPr lang="en-US" sz="2000" dirty="0" err="1"/>
              <a:t>mogli</a:t>
            </a:r>
            <a:r>
              <a:rPr lang="en-US" sz="2000" dirty="0"/>
              <a:t> </a:t>
            </a:r>
            <a:r>
              <a:rPr lang="en-US" sz="2000" dirty="0" err="1"/>
              <a:t>da</a:t>
            </a:r>
            <a:r>
              <a:rPr lang="en-US" sz="2000" dirty="0"/>
              <a:t> se </a:t>
            </a:r>
            <a:r>
              <a:rPr lang="en-US" sz="2000" dirty="0" err="1"/>
              <a:t>integrišu</a:t>
            </a:r>
            <a:r>
              <a:rPr lang="en-US" sz="2000" dirty="0"/>
              <a:t> </a:t>
            </a:r>
            <a:r>
              <a:rPr lang="en-US" sz="2000" dirty="0" err="1"/>
              <a:t>iz</a:t>
            </a:r>
            <a:r>
              <a:rPr lang="en-US" sz="2000" dirty="0"/>
              <a:t> </a:t>
            </a:r>
            <a:r>
              <a:rPr lang="en-US" sz="2000" dirty="0" err="1"/>
              <a:t>različitih</a:t>
            </a:r>
            <a:r>
              <a:rPr lang="en-US" sz="2000" dirty="0"/>
              <a:t> </a:t>
            </a:r>
            <a:r>
              <a:rPr lang="en-US" sz="2000" dirty="0" err="1"/>
              <a:t>izvora</a:t>
            </a:r>
            <a:r>
              <a:rPr lang="en-US" sz="2000" dirty="0"/>
              <a:t>, model </a:t>
            </a:r>
            <a:r>
              <a:rPr lang="en-US" sz="2000" dirty="0" err="1"/>
              <a:t>podataka</a:t>
            </a:r>
            <a:r>
              <a:rPr lang="en-US" sz="2000" dirty="0"/>
              <a:t> </a:t>
            </a:r>
            <a:r>
              <a:rPr lang="en-US" sz="2000" dirty="0" err="1"/>
              <a:t>mora</a:t>
            </a:r>
            <a:r>
              <a:rPr lang="en-US" sz="2000" dirty="0"/>
              <a:t> </a:t>
            </a:r>
            <a:r>
              <a:rPr lang="en-US" sz="2000" dirty="0" err="1"/>
              <a:t>biti</a:t>
            </a:r>
            <a:r>
              <a:rPr lang="en-US" sz="2000" dirty="0"/>
              <a:t> </a:t>
            </a:r>
            <a:r>
              <a:rPr lang="en-US" sz="2000" dirty="0" err="1"/>
              <a:t>konceptualan</a:t>
            </a:r>
            <a:r>
              <a:rPr lang="en-US" sz="2000" dirty="0"/>
              <a:t> u </a:t>
            </a:r>
            <a:r>
              <a:rPr lang="en-US" sz="2000" dirty="0" err="1"/>
              <a:t>odnosu</a:t>
            </a:r>
            <a:r>
              <a:rPr lang="en-US" sz="2000" dirty="0"/>
              <a:t> </a:t>
            </a:r>
            <a:r>
              <a:rPr lang="en-US" sz="2000" dirty="0" err="1"/>
              <a:t>na</a:t>
            </a:r>
            <a:r>
              <a:rPr lang="en-US" sz="2000" dirty="0"/>
              <a:t> </a:t>
            </a:r>
            <a:r>
              <a:rPr lang="en-US" sz="2000" dirty="0" err="1"/>
              <a:t>izvorne</a:t>
            </a:r>
            <a:r>
              <a:rPr lang="en-US" sz="2000" dirty="0"/>
              <a:t> </a:t>
            </a:r>
            <a:r>
              <a:rPr lang="en-US" sz="2000" dirty="0" err="1"/>
              <a:t>modele</a:t>
            </a:r>
            <a:r>
              <a:rPr lang="en-US" sz="2000" dirty="0"/>
              <a:t> </a:t>
            </a:r>
            <a:r>
              <a:rPr lang="en-US" sz="2000" dirty="0" err="1"/>
              <a:t>podataka</a:t>
            </a:r>
            <a:r>
              <a:rPr lang="en-US" sz="2000" dirty="0"/>
              <a:t>.</a:t>
            </a:r>
            <a:endParaRPr lang="en-US" sz="2000" dirty="0">
              <a:solidFill>
                <a:srgbClr val="FF0000"/>
              </a:solidFill>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p:cTn id="7" dur="500" fill="hold"/>
                                        <p:tgtEl>
                                          <p:spTgt spid="6149"/>
                                        </p:tgtEl>
                                        <p:attrNameLst>
                                          <p:attrName>ppt_w</p:attrName>
                                        </p:attrNameLst>
                                      </p:cBhvr>
                                      <p:tavLst>
                                        <p:tav tm="0">
                                          <p:val>
                                            <p:strVal val="#ppt_w*0.05"/>
                                          </p:val>
                                        </p:tav>
                                        <p:tav tm="100000">
                                          <p:val>
                                            <p:strVal val="#ppt_w"/>
                                          </p:val>
                                        </p:tav>
                                      </p:tavLst>
                                    </p:anim>
                                    <p:anim calcmode="lin" valueType="num">
                                      <p:cBhvr>
                                        <p:cTn id="8" dur="500" fill="hold"/>
                                        <p:tgtEl>
                                          <p:spTgt spid="6149"/>
                                        </p:tgtEl>
                                        <p:attrNameLst>
                                          <p:attrName>ppt_h</p:attrName>
                                        </p:attrNameLst>
                                      </p:cBhvr>
                                      <p:tavLst>
                                        <p:tav tm="0">
                                          <p:val>
                                            <p:strVal val="#ppt_h"/>
                                          </p:val>
                                        </p:tav>
                                        <p:tav tm="100000">
                                          <p:val>
                                            <p:strVal val="#ppt_h"/>
                                          </p:val>
                                        </p:tav>
                                      </p:tavLst>
                                    </p:anim>
                                    <p:anim calcmode="lin" valueType="num">
                                      <p:cBhvr>
                                        <p:cTn id="9" dur="500" fill="hold"/>
                                        <p:tgtEl>
                                          <p:spTgt spid="6149"/>
                                        </p:tgtEl>
                                        <p:attrNameLst>
                                          <p:attrName>ppt_x</p:attrName>
                                        </p:attrNameLst>
                                      </p:cBhvr>
                                      <p:tavLst>
                                        <p:tav tm="0">
                                          <p:val>
                                            <p:strVal val="#ppt_x-.2"/>
                                          </p:val>
                                        </p:tav>
                                        <p:tav tm="100000">
                                          <p:val>
                                            <p:strVal val="#ppt_x"/>
                                          </p:val>
                                        </p:tav>
                                      </p:tavLst>
                                    </p:anim>
                                    <p:anim calcmode="lin" valueType="num">
                                      <p:cBhvr>
                                        <p:cTn id="10" dur="500" fill="hold"/>
                                        <p:tgtEl>
                                          <p:spTgt spid="6149"/>
                                        </p:tgtEl>
                                        <p:attrNameLst>
                                          <p:attrName>ppt_y</p:attrName>
                                        </p:attrNameLst>
                                      </p:cBhvr>
                                      <p:tavLst>
                                        <p:tav tm="0">
                                          <p:val>
                                            <p:strVal val="#ppt_y"/>
                                          </p:val>
                                        </p:tav>
                                        <p:tav tm="100000">
                                          <p:val>
                                            <p:strVal val="#ppt_y"/>
                                          </p:val>
                                        </p:tav>
                                      </p:tavLst>
                                    </p:anim>
                                    <p:animEffect transition="in" filter="fade">
                                      <p:cBhvr>
                                        <p:cTn id="11" dur="500"/>
                                        <p:tgtEl>
                                          <p:spTgt spid="6149"/>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en-US" dirty="0"/>
          </a:p>
        </p:txBody>
      </p:sp>
      <p:sp>
        <p:nvSpPr>
          <p:cNvPr id="21508" name="Slide Number Placeholder 1"/>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18B27A45-CA3D-4FCE-9D69-769098CD089C}" type="slidenum">
              <a:rPr lang="en-US"/>
              <a:pPr/>
              <a:t>9</a:t>
            </a:fld>
            <a:endParaRPr lang="en-US"/>
          </a:p>
        </p:txBody>
      </p:sp>
      <p:sp>
        <p:nvSpPr>
          <p:cNvPr id="3" name="Rectangle 2"/>
          <p:cNvSpPr/>
          <p:nvPr/>
        </p:nvSpPr>
        <p:spPr>
          <a:xfrm>
            <a:off x="332714" y="850014"/>
            <a:ext cx="8455025" cy="5262979"/>
          </a:xfrm>
          <a:prstGeom prst="rect">
            <a:avLst/>
          </a:prstGeom>
          <a:solidFill>
            <a:schemeClr val="accent6">
              <a:lumMod val="40000"/>
              <a:lumOff val="60000"/>
            </a:schemeClr>
          </a:solidFill>
        </p:spPr>
        <p:txBody>
          <a:bodyPr wrap="square">
            <a:spAutoFit/>
          </a:bodyPr>
          <a:lstStyle/>
          <a:p>
            <a:r>
              <a:rPr lang="vi-VN" sz="2400" u="sng" dirty="0">
                <a:solidFill>
                  <a:srgbClr val="A50021"/>
                </a:solidFill>
                <a:latin typeface="Calibri" pitchFamily="34" charset="0"/>
                <a:cs typeface="Calibri" pitchFamily="34" charset="0"/>
              </a:rPr>
              <a:t>Fizički model</a:t>
            </a:r>
            <a:r>
              <a:rPr lang="vi-VN" sz="2400" dirty="0">
                <a:latin typeface="Calibri" pitchFamily="34" charset="0"/>
                <a:cs typeface="Calibri" pitchFamily="34" charset="0"/>
              </a:rPr>
              <a:t> predstavlja način na koji se podaci fizički čuvaju. Za konceptualni model može biti mnogo validnih fizičkih modela. Uslov je da fizički model mora da bude u stanju da podrži konceptualni model.</a:t>
            </a:r>
          </a:p>
          <a:p>
            <a:r>
              <a:rPr lang="vi-VN" sz="2400" dirty="0">
                <a:solidFill>
                  <a:srgbClr val="A50021"/>
                </a:solidFill>
                <a:latin typeface="Calibri" pitchFamily="34" charset="0"/>
                <a:cs typeface="Calibri" pitchFamily="34" charset="0"/>
              </a:rPr>
              <a:t>Najvažniji nivo modela za rešavanje problema razmene i deljenja podataka je konceptualni model. </a:t>
            </a:r>
            <a:r>
              <a:rPr lang="vi-VN" sz="2400" dirty="0">
                <a:latin typeface="Calibri" pitchFamily="34" charset="0"/>
                <a:cs typeface="Calibri" pitchFamily="34" charset="0"/>
              </a:rPr>
              <a:t>Konceptualni modeli su bolje prilagođeni modeliranju podataka na visokom nivou, dok su implementacioni modeli bolji za upravljanje sačuvanim podacima u svrhe implementacije. Model entitet-odnos (Entity-Relationship) je primer konceptualnog modela, dok su hijerarhijski i mrežni modeli primeri implementacionih modela. Istovremeno, neki modeli, kao što su relacijski model i OODM (objektno orijentisani model podataka), mogu se koristiti i kao konceptualni i kao implementacioni modeli.</a:t>
            </a:r>
          </a:p>
        </p:txBody>
      </p:sp>
    </p:spTree>
  </p:cSld>
  <p:clrMapOvr>
    <a:masterClrMapping/>
  </p:clrMapOvr>
  <p:transition>
    <p:wheel spokes="8"/>
  </p:transition>
</p:sld>
</file>

<file path=ppt/theme/theme1.xml><?xml version="1.0" encoding="utf-8"?>
<a:theme xmlns:a="http://schemas.openxmlformats.org/drawingml/2006/main" name="CS103-L01-2021-2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3C7963E8-2E92-4051-8841-17B6C509787B}" vid="{F0C5EFAE-7693-46CA-AAA3-4BE31CEE6DB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3C7963E8-2E92-4051-8841-17B6C509787B}" vid="{B4AD632A-5109-4449-AC02-876F02E701CF}"/>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CS103-L01-2021-22</Template>
  <TotalTime>4059</TotalTime>
  <Words>5832</Words>
  <Application>Microsoft Office PowerPoint</Application>
  <PresentationFormat>On-screen Show (4:3)</PresentationFormat>
  <Paragraphs>389</Paragraphs>
  <Slides>56</Slides>
  <Notes>18</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64" baseType="lpstr">
      <vt:lpstr>Arial</vt:lpstr>
      <vt:lpstr>Calibri</vt:lpstr>
      <vt:lpstr>Calibri Light</vt:lpstr>
      <vt:lpstr>Times New Roman</vt:lpstr>
      <vt:lpstr>Wingdings</vt:lpstr>
      <vt:lpstr>CS103-L01-2021-22</vt:lpstr>
      <vt:lpstr>Custom Design</vt:lpstr>
      <vt:lpstr>Image</vt:lpstr>
      <vt:lpstr>Konceptualno modeliranje baza podataka korišćenjem ER modela</vt:lpstr>
      <vt:lpstr>Osvrt na L02</vt:lpstr>
      <vt:lpstr>Sadržaj</vt:lpstr>
      <vt:lpstr>Uvod </vt:lpstr>
      <vt:lpstr>Uvod </vt:lpstr>
      <vt:lpstr>ČEMU SLUŽE MODELI?</vt:lpstr>
      <vt:lpstr>PowerPoint Presentation</vt:lpstr>
      <vt:lpstr>EKSTERNI, KONCEPTUALNI I FIZIČKI MODEL PODATAKA</vt:lpstr>
      <vt:lpstr>PowerPoint Presentation</vt:lpstr>
      <vt:lpstr>Zašto se radi konceptualno modeliranje podataka?</vt:lpstr>
      <vt:lpstr>KAKO SE PREDSTAVLJA KONCEPTUALNI MODEL PODATAKA?</vt:lpstr>
      <vt:lpstr>PowerPoint Presentation</vt:lpstr>
      <vt:lpstr>Koraci u kreiranju konceptualnog modela</vt:lpstr>
      <vt:lpstr>Problemi koji se mogu javiti u konceptualnom modeliranju podataka</vt:lpstr>
      <vt:lpstr>Entitet</vt:lpstr>
      <vt:lpstr>Entitet i tip (klasa) entiteta</vt:lpstr>
      <vt:lpstr>Na primeru tipa entiteta CLASS</vt:lpstr>
      <vt:lpstr>Atributi</vt:lpstr>
      <vt:lpstr>PowerPoint Presentation</vt:lpstr>
      <vt:lpstr>Prosti i složeni atributi</vt:lpstr>
      <vt:lpstr>Atribut sa jednom i više vrednosti, izvedeni atributi</vt:lpstr>
      <vt:lpstr>Opcionost atributa</vt:lpstr>
      <vt:lpstr>Identifikator entiteta</vt:lpstr>
      <vt:lpstr>Grafička reprezentacija atributa</vt:lpstr>
      <vt:lpstr>Relacija (veza)</vt:lpstr>
      <vt:lpstr>Kardinalnost relacija</vt:lpstr>
      <vt:lpstr>Kardinalnost relacija</vt:lpstr>
      <vt:lpstr>Maksimalna kardinalnost relacije  tipa jedan-prema-jedan (1:1)</vt:lpstr>
      <vt:lpstr>Maksimalna kardinalnost relacije  tipa jedan-prema-više (1:M)</vt:lpstr>
      <vt:lpstr>Maksimalna kardinalnost relacije  tipa više-prema-više (M:N)</vt:lpstr>
      <vt:lpstr>Minimalna kardinalnost</vt:lpstr>
      <vt:lpstr>Minimalna kardinalnost</vt:lpstr>
      <vt:lpstr>Stepen relacije</vt:lpstr>
      <vt:lpstr>Stepen relacije</vt:lpstr>
      <vt:lpstr>Uloga</vt:lpstr>
      <vt:lpstr>PowerPoint Presentation</vt:lpstr>
      <vt:lpstr>Rekurzivna (unarna) relacija</vt:lpstr>
      <vt:lpstr>Ostali koncepti ER modela  </vt:lpstr>
      <vt:lpstr>PowerPoint Presentation</vt:lpstr>
      <vt:lpstr>Notacije za predstavljanje relacija 1:M i M:N</vt:lpstr>
      <vt:lpstr>Poređenje OO, UML i ER modela</vt:lpstr>
      <vt:lpstr>Poslovna pravila </vt:lpstr>
      <vt:lpstr>Domen</vt:lpstr>
      <vt:lpstr>PowerPoint Presentation</vt:lpstr>
      <vt:lpstr>Trigeri </vt:lpstr>
      <vt:lpstr>Koraci u kreiranju konceptualnog modela podataka</vt:lpstr>
      <vt:lpstr>Koraci u kreiranju konceptualnog modela podataka</vt:lpstr>
      <vt:lpstr>Primer konceptualnog modela za sistem za upravljanje bibliotekom</vt:lpstr>
      <vt:lpstr>PowerPoint Presentation</vt:lpstr>
      <vt:lpstr>Primer kreiranja konceptualnog modela podataka za sistem za upravljanje zaposlenima u kompaniji</vt:lpstr>
      <vt:lpstr>Primer kreiranja konceptualnog modela podataka za sistem za upravljanje ocenama studenata</vt:lpstr>
      <vt:lpstr>Moguće poboljšanje konceptualnog modela za sistem za upravljanje zaposlenima</vt:lpstr>
      <vt:lpstr>Moguće poboljšanje konceptualnog modela za sistem za upravljanje zaposlenima</vt:lpstr>
      <vt:lpstr>PowerPoint Presentation</vt:lpstr>
      <vt:lpstr>Zaključak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NAZIV PREDAVANJA</dc:title>
  <dc:creator>Dusan</dc:creator>
  <cp:lastModifiedBy>profesor</cp:lastModifiedBy>
  <cp:revision>257</cp:revision>
  <dcterms:created xsi:type="dcterms:W3CDTF">2007-10-27T21:26:07Z</dcterms:created>
  <dcterms:modified xsi:type="dcterms:W3CDTF">2023-10-16T09:33:31Z</dcterms:modified>
</cp:coreProperties>
</file>